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1" r:id="rId1"/>
  </p:sldMasterIdLst>
  <p:sldIdLst>
    <p:sldId id="347" r:id="rId2"/>
    <p:sldId id="277" r:id="rId3"/>
    <p:sldId id="290" r:id="rId4"/>
    <p:sldId id="291" r:id="rId5"/>
    <p:sldId id="286" r:id="rId6"/>
    <p:sldId id="296" r:id="rId7"/>
    <p:sldId id="297" r:id="rId8"/>
    <p:sldId id="298" r:id="rId9"/>
    <p:sldId id="299" r:id="rId10"/>
    <p:sldId id="352" r:id="rId11"/>
    <p:sldId id="300" r:id="rId12"/>
    <p:sldId id="301" r:id="rId13"/>
    <p:sldId id="302" r:id="rId14"/>
    <p:sldId id="303" r:id="rId15"/>
    <p:sldId id="304" r:id="rId16"/>
    <p:sldId id="307" r:id="rId17"/>
    <p:sldId id="353" r:id="rId18"/>
    <p:sldId id="308" r:id="rId19"/>
    <p:sldId id="343" r:id="rId20"/>
    <p:sldId id="345" r:id="rId21"/>
    <p:sldId id="344" r:id="rId22"/>
    <p:sldId id="309" r:id="rId23"/>
    <p:sldId id="316" r:id="rId24"/>
    <p:sldId id="322" r:id="rId25"/>
    <p:sldId id="323" r:id="rId26"/>
    <p:sldId id="327" r:id="rId27"/>
    <p:sldId id="329" r:id="rId28"/>
    <p:sldId id="336" r:id="rId29"/>
    <p:sldId id="349" r:id="rId3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6CC"/>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842" autoAdjust="0"/>
    <p:restoredTop sz="94660"/>
  </p:normalViewPr>
  <p:slideViewPr>
    <p:cSldViewPr snapToGrid="0">
      <p:cViewPr varScale="1">
        <p:scale>
          <a:sx n="114" d="100"/>
          <a:sy n="114" d="100"/>
        </p:scale>
        <p:origin x="252"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7" name="Rectangle 6"/>
          <p:cNvSpPr/>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69848" y="1298448"/>
            <a:ext cx="7315200" cy="3255264"/>
          </a:xfrm>
        </p:spPr>
        <p:txBody>
          <a:bodyPr anchor="b">
            <a:normAutofit/>
          </a:bodyPr>
          <a:lstStyle>
            <a:lvl1pPr algn="l">
              <a:defRPr sz="5900" spc="-100" baseline="0">
                <a:solidFill>
                  <a:srgbClr val="FFFFFF"/>
                </a:solidFill>
              </a:defRPr>
            </a:lvl1pPr>
          </a:lstStyle>
          <a:p>
            <a:r>
              <a:rPr lang="ru-RU"/>
              <a:t>Образец заголовка</a:t>
            </a:r>
            <a:endParaRPr lang="en-US" dirty="0"/>
          </a:p>
        </p:txBody>
      </p:sp>
      <p:sp>
        <p:nvSpPr>
          <p:cNvPr id="3" name="Subtitle 2"/>
          <p:cNvSpPr>
            <a:spLocks noGrp="1"/>
          </p:cNvSpPr>
          <p:nvPr>
            <p:ph type="subTitle" idx="1"/>
          </p:nvPr>
        </p:nvSpPr>
        <p:spPr>
          <a:xfrm>
            <a:off x="1100015" y="4670246"/>
            <a:ext cx="7315200" cy="914400"/>
          </a:xfrm>
        </p:spPr>
        <p:txBody>
          <a:bodyPr anchor="t">
            <a:normAutofit/>
          </a:bodyPr>
          <a:lstStyle>
            <a:lvl1pPr marL="0" indent="0" algn="l">
              <a:buNone/>
              <a:defRPr sz="2200" cap="none" spc="0" baseline="0">
                <a:solidFill>
                  <a:schemeClr val="accent1">
                    <a:lumMod val="20000"/>
                    <a:lumOff val="80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E80C50CD-E178-4744-9B35-B2F624D6C5E9}" type="datetimeFigureOut">
              <a:rPr lang="en-US" smtClean="0"/>
              <a:pPr/>
              <a:t>8/25/2025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48CC95F-0247-41B6-91CF-DC97C76A7088}" type="slidenum">
              <a:rPr lang="en-US" smtClean="0"/>
              <a:pPr/>
              <a:t>‹#›</a:t>
            </a:fld>
            <a:endParaRPr lang="en-US" dirty="0"/>
          </a:p>
        </p:txBody>
      </p:sp>
    </p:spTree>
    <p:extLst>
      <p:ext uri="{BB962C8B-B14F-4D97-AF65-F5344CB8AC3E}">
        <p14:creationId xmlns:p14="http://schemas.microsoft.com/office/powerpoint/2010/main" val="95709787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E80C50CD-E178-4744-9B35-B2F624D6C5E9}" type="datetimeFigureOut">
              <a:rPr lang="en-US" smtClean="0"/>
              <a:pPr/>
              <a:t>8/25/2025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148CC95F-0247-41B6-91CF-DC97C76A7088}" type="slidenum">
              <a:rPr lang="en-US" smtClean="0"/>
              <a:pPr/>
              <a:t>‹#›</a:t>
            </a:fld>
            <a:endParaRPr lang="en-US" dirty="0"/>
          </a:p>
        </p:txBody>
      </p:sp>
    </p:spTree>
    <p:extLst>
      <p:ext uri="{BB962C8B-B14F-4D97-AF65-F5344CB8AC3E}">
        <p14:creationId xmlns:p14="http://schemas.microsoft.com/office/powerpoint/2010/main" val="410064723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81000" y="990600"/>
            <a:ext cx="2819400" cy="4953000"/>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3867912" y="868680"/>
            <a:ext cx="7315200" cy="5120640"/>
          </a:xfrm>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E80C50CD-E178-4744-9B35-B2F624D6C5E9}" type="datetimeFigureOut">
              <a:rPr lang="en-US" smtClean="0"/>
              <a:pPr/>
              <a:t>8/25/2025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148CC95F-0247-41B6-91CF-DC97C76A7088}" type="slidenum">
              <a:rPr lang="en-US" smtClean="0"/>
              <a:pPr/>
              <a:t>‹#›</a:t>
            </a:fld>
            <a:endParaRPr lang="en-US" dirty="0"/>
          </a:p>
        </p:txBody>
      </p:sp>
    </p:spTree>
    <p:extLst>
      <p:ext uri="{BB962C8B-B14F-4D97-AF65-F5344CB8AC3E}">
        <p14:creationId xmlns:p14="http://schemas.microsoft.com/office/powerpoint/2010/main" val="311707819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E80C50CD-E178-4744-9B35-B2F624D6C5E9}" type="datetimeFigureOut">
              <a:rPr lang="en-US" smtClean="0"/>
              <a:pPr/>
              <a:t>8/25/2025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48CC95F-0247-41B6-91CF-DC97C76A7088}" type="slidenum">
              <a:rPr lang="en-US" smtClean="0"/>
              <a:pPr/>
              <a:t>‹#›</a:t>
            </a:fld>
            <a:endParaRPr lang="en-US" dirty="0"/>
          </a:p>
        </p:txBody>
      </p:sp>
    </p:spTree>
    <p:extLst>
      <p:ext uri="{BB962C8B-B14F-4D97-AF65-F5344CB8AC3E}">
        <p14:creationId xmlns:p14="http://schemas.microsoft.com/office/powerpoint/2010/main" val="15704170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3867912" y="1298448"/>
            <a:ext cx="7315200" cy="3255264"/>
          </a:xfrm>
        </p:spPr>
        <p:txBody>
          <a:bodyPr anchor="b">
            <a:normAutofit/>
          </a:bodyPr>
          <a:lstStyle>
            <a:lvl1pPr>
              <a:defRPr sz="5900" b="0" spc="-100" baseline="0">
                <a:solidFill>
                  <a:schemeClr val="tx1">
                    <a:lumMod val="65000"/>
                    <a:lumOff val="35000"/>
                  </a:schemeClr>
                </a:solidFill>
              </a:defRPr>
            </a:lvl1pPr>
          </a:lstStyle>
          <a:p>
            <a:r>
              <a:rPr lang="ru-RU"/>
              <a:t>Образец заголовка</a:t>
            </a:r>
            <a:endParaRPr lang="en-US" dirty="0"/>
          </a:p>
        </p:txBody>
      </p:sp>
      <p:sp>
        <p:nvSpPr>
          <p:cNvPr id="3" name="Text Placeholder 2"/>
          <p:cNvSpPr>
            <a:spLocks noGrp="1"/>
          </p:cNvSpPr>
          <p:nvPr>
            <p:ph type="body" idx="1"/>
          </p:nvPr>
        </p:nvSpPr>
        <p:spPr>
          <a:xfrm>
            <a:off x="3886200" y="4672584"/>
            <a:ext cx="7315200" cy="914400"/>
          </a:xfrm>
        </p:spPr>
        <p:txBody>
          <a:bodyPr anchor="t">
            <a:normAutofit/>
          </a:bodyPr>
          <a:lstStyle>
            <a:lvl1pPr marL="0" indent="0">
              <a:buNone/>
              <a:defRPr sz="2200" cap="none" spc="0"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E80C50CD-E178-4744-9B35-B2F624D6C5E9}" type="datetimeFigureOut">
              <a:rPr lang="en-US" smtClean="0"/>
              <a:pPr/>
              <a:t>8/25/2025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48CC95F-0247-41B6-91CF-DC97C76A7088}" type="slidenum">
              <a:rPr lang="en-US" smtClean="0"/>
              <a:pPr/>
              <a:t>‹#›</a:t>
            </a:fld>
            <a:endParaRPr lang="en-US" dirty="0"/>
          </a:p>
        </p:txBody>
      </p:sp>
    </p:spTree>
    <p:extLst>
      <p:ext uri="{BB962C8B-B14F-4D97-AF65-F5344CB8AC3E}">
        <p14:creationId xmlns:p14="http://schemas.microsoft.com/office/powerpoint/2010/main" val="1466523708"/>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3867912"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7818120"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8" name="Date Placeholder 7"/>
          <p:cNvSpPr>
            <a:spLocks noGrp="1"/>
          </p:cNvSpPr>
          <p:nvPr>
            <p:ph type="dt" sz="half" idx="10"/>
          </p:nvPr>
        </p:nvSpPr>
        <p:spPr/>
        <p:txBody>
          <a:bodyPr/>
          <a:lstStyle/>
          <a:p>
            <a:fld id="{E80C50CD-E178-4744-9B35-B2F624D6C5E9}" type="datetimeFigureOut">
              <a:rPr lang="en-US" smtClean="0"/>
              <a:pPr/>
              <a:t>8/25/2025</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148CC95F-0247-41B6-91CF-DC97C76A7088}" type="slidenum">
              <a:rPr lang="en-US" smtClean="0"/>
              <a:pPr/>
              <a:t>‹#›</a:t>
            </a:fld>
            <a:endParaRPr lang="en-US" dirty="0"/>
          </a:p>
        </p:txBody>
      </p:sp>
    </p:spTree>
    <p:extLst>
      <p:ext uri="{BB962C8B-B14F-4D97-AF65-F5344CB8AC3E}">
        <p14:creationId xmlns:p14="http://schemas.microsoft.com/office/powerpoint/2010/main" val="1204595618"/>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a:t>Образец заголовка</a:t>
            </a:r>
            <a:endParaRPr lang="en-US" dirty="0"/>
          </a:p>
        </p:txBody>
      </p:sp>
      <p:sp>
        <p:nvSpPr>
          <p:cNvPr id="3" name="Text Placeholder 2"/>
          <p:cNvSpPr>
            <a:spLocks noGrp="1"/>
          </p:cNvSpPr>
          <p:nvPr>
            <p:ph type="body" idx="1"/>
          </p:nvPr>
        </p:nvSpPr>
        <p:spPr>
          <a:xfrm>
            <a:off x="3867912" y="1023586"/>
            <a:ext cx="3474720" cy="807720"/>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3867912"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7818463" y="1023586"/>
            <a:ext cx="3474720" cy="813171"/>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7818463"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2" name="Date Placeholder 1"/>
          <p:cNvSpPr>
            <a:spLocks noGrp="1"/>
          </p:cNvSpPr>
          <p:nvPr>
            <p:ph type="dt" sz="half" idx="10"/>
          </p:nvPr>
        </p:nvSpPr>
        <p:spPr/>
        <p:txBody>
          <a:bodyPr/>
          <a:lstStyle/>
          <a:p>
            <a:fld id="{E80C50CD-E178-4744-9B35-B2F624D6C5E9}" type="datetimeFigureOut">
              <a:rPr lang="en-US" smtClean="0"/>
              <a:pPr/>
              <a:t>8/25/2025</a:t>
            </a:fld>
            <a:endParaRPr lang="en-US" dirty="0"/>
          </a:p>
        </p:txBody>
      </p:sp>
      <p:sp>
        <p:nvSpPr>
          <p:cNvPr id="11" name="Footer Placeholder 10"/>
          <p:cNvSpPr>
            <a:spLocks noGrp="1"/>
          </p:cNvSpPr>
          <p:nvPr>
            <p:ph type="ftr" sz="quarter" idx="11"/>
          </p:nvPr>
        </p:nvSpPr>
        <p:spPr/>
        <p:txBody>
          <a:bodyPr/>
          <a:lstStyle/>
          <a:p>
            <a:endParaRPr lang="en-US" dirty="0"/>
          </a:p>
        </p:txBody>
      </p:sp>
      <p:sp>
        <p:nvSpPr>
          <p:cNvPr id="12" name="Slide Number Placeholder 11"/>
          <p:cNvSpPr>
            <a:spLocks noGrp="1"/>
          </p:cNvSpPr>
          <p:nvPr>
            <p:ph type="sldNum" sz="quarter" idx="12"/>
          </p:nvPr>
        </p:nvSpPr>
        <p:spPr/>
        <p:txBody>
          <a:bodyPr/>
          <a:lstStyle/>
          <a:p>
            <a:fld id="{148CC95F-0247-41B6-91CF-DC97C76A7088}" type="slidenum">
              <a:rPr lang="en-US" smtClean="0"/>
              <a:pPr/>
              <a:t>‹#›</a:t>
            </a:fld>
            <a:endParaRPr lang="en-US" dirty="0"/>
          </a:p>
        </p:txBody>
      </p:sp>
    </p:spTree>
    <p:extLst>
      <p:ext uri="{BB962C8B-B14F-4D97-AF65-F5344CB8AC3E}">
        <p14:creationId xmlns:p14="http://schemas.microsoft.com/office/powerpoint/2010/main" val="1184001788"/>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ru-RU"/>
              <a:t>Образец заголовка</a:t>
            </a:r>
            <a:endParaRPr lang="en-US" dirty="0"/>
          </a:p>
        </p:txBody>
      </p:sp>
      <p:sp>
        <p:nvSpPr>
          <p:cNvPr id="2" name="Date Placeholder 1"/>
          <p:cNvSpPr>
            <a:spLocks noGrp="1"/>
          </p:cNvSpPr>
          <p:nvPr>
            <p:ph type="dt" sz="half" idx="10"/>
          </p:nvPr>
        </p:nvSpPr>
        <p:spPr/>
        <p:txBody>
          <a:bodyPr/>
          <a:lstStyle/>
          <a:p>
            <a:fld id="{E80C50CD-E178-4744-9B35-B2F624D6C5E9}" type="datetimeFigureOut">
              <a:rPr lang="en-US" smtClean="0"/>
              <a:pPr/>
              <a:t>8/25/2025</a:t>
            </a:fld>
            <a:endParaRPr lang="en-US" dirty="0"/>
          </a:p>
        </p:txBody>
      </p:sp>
      <p:sp>
        <p:nvSpPr>
          <p:cNvPr id="7" name="Footer Placeholder 6"/>
          <p:cNvSpPr>
            <a:spLocks noGrp="1"/>
          </p:cNvSpPr>
          <p:nvPr>
            <p:ph type="ftr" sz="quarter" idx="11"/>
          </p:nvPr>
        </p:nvSpPr>
        <p:spPr/>
        <p:txBody>
          <a:bodyPr/>
          <a:lstStyle/>
          <a:p>
            <a:endParaRPr lang="en-US" dirty="0"/>
          </a:p>
        </p:txBody>
      </p:sp>
      <p:sp>
        <p:nvSpPr>
          <p:cNvPr id="8" name="Slide Number Placeholder 7"/>
          <p:cNvSpPr>
            <a:spLocks noGrp="1"/>
          </p:cNvSpPr>
          <p:nvPr>
            <p:ph type="sldNum" sz="quarter" idx="12"/>
          </p:nvPr>
        </p:nvSpPr>
        <p:spPr/>
        <p:txBody>
          <a:bodyPr/>
          <a:lstStyle/>
          <a:p>
            <a:fld id="{148CC95F-0247-41B6-91CF-DC97C76A7088}" type="slidenum">
              <a:rPr lang="en-US" smtClean="0"/>
              <a:pPr/>
              <a:t>‹#›</a:t>
            </a:fld>
            <a:endParaRPr lang="en-US" dirty="0"/>
          </a:p>
        </p:txBody>
      </p:sp>
    </p:spTree>
    <p:extLst>
      <p:ext uri="{BB962C8B-B14F-4D97-AF65-F5344CB8AC3E}">
        <p14:creationId xmlns:p14="http://schemas.microsoft.com/office/powerpoint/2010/main" val="265770120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E80C50CD-E178-4744-9B35-B2F624D6C5E9}" type="datetimeFigureOut">
              <a:rPr lang="en-US" smtClean="0"/>
              <a:pPr/>
              <a:t>8/25/2025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48CC95F-0247-41B6-91CF-DC97C76A7088}" type="slidenum">
              <a:rPr lang="en-US" smtClean="0"/>
              <a:pPr/>
              <a:t>‹#›</a:t>
            </a:fld>
            <a:endParaRPr lang="en-US" dirty="0"/>
          </a:p>
        </p:txBody>
      </p:sp>
    </p:spTree>
    <p:extLst>
      <p:ext uri="{BB962C8B-B14F-4D97-AF65-F5344CB8AC3E}">
        <p14:creationId xmlns:p14="http://schemas.microsoft.com/office/powerpoint/2010/main" val="301056505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baseline="0"/>
            </a:lvl1pPr>
          </a:lstStyle>
          <a:p>
            <a:r>
              <a:rPr lang="ru-RU"/>
              <a:t>Образец заголовка</a:t>
            </a:r>
            <a:endParaRPr lang="en-US" dirty="0"/>
          </a:p>
        </p:txBody>
      </p:sp>
      <p:sp>
        <p:nvSpPr>
          <p:cNvPr id="3" name="Content Placeholder 2"/>
          <p:cNvSpPr>
            <a:spLocks noGrp="1"/>
          </p:cNvSpPr>
          <p:nvPr>
            <p:ph idx="1"/>
          </p:nvPr>
        </p:nvSpPr>
        <p:spPr>
          <a:xfrm>
            <a:off x="3867912" y="868680"/>
            <a:ext cx="731520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256032" y="3494176"/>
            <a:ext cx="2834640" cy="2321990"/>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8" name="Date Placeholder 7"/>
          <p:cNvSpPr>
            <a:spLocks noGrp="1"/>
          </p:cNvSpPr>
          <p:nvPr>
            <p:ph type="dt" sz="half" idx="10"/>
          </p:nvPr>
        </p:nvSpPr>
        <p:spPr/>
        <p:txBody>
          <a:bodyPr/>
          <a:lstStyle/>
          <a:p>
            <a:fld id="{E80C50CD-E178-4744-9B35-B2F624D6C5E9}" type="datetimeFigureOut">
              <a:rPr lang="en-US" smtClean="0"/>
              <a:pPr/>
              <a:t>8/25/2025</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148CC95F-0247-41B6-91CF-DC97C76A7088}" type="slidenum">
              <a:rPr lang="en-US" smtClean="0"/>
              <a:pPr/>
              <a:t>‹#›</a:t>
            </a:fld>
            <a:endParaRPr lang="en-US" dirty="0"/>
          </a:p>
        </p:txBody>
      </p:sp>
    </p:spTree>
    <p:extLst>
      <p:ext uri="{BB962C8B-B14F-4D97-AF65-F5344CB8AC3E}">
        <p14:creationId xmlns:p14="http://schemas.microsoft.com/office/powerpoint/2010/main" val="2089353485"/>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3570644" y="767419"/>
            <a:ext cx="8115230" cy="5330952"/>
          </a:xfrm>
          <a:solidFill>
            <a:schemeClr val="bg1">
              <a:lumMod val="75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dirty="0"/>
              <a:t>Вставка рисунка</a:t>
            </a:r>
            <a:endParaRPr lang="en-US" dirty="0"/>
          </a:p>
        </p:txBody>
      </p:sp>
      <p:sp>
        <p:nvSpPr>
          <p:cNvPr id="4" name="Text Placeholder 3"/>
          <p:cNvSpPr>
            <a:spLocks noGrp="1"/>
          </p:cNvSpPr>
          <p:nvPr>
            <p:ph type="body" sz="half" idx="2"/>
          </p:nvPr>
        </p:nvSpPr>
        <p:spPr>
          <a:xfrm>
            <a:off x="256032" y="3493008"/>
            <a:ext cx="2834640" cy="2322576"/>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8" name="Date Placeholder 7"/>
          <p:cNvSpPr>
            <a:spLocks noGrp="1"/>
          </p:cNvSpPr>
          <p:nvPr>
            <p:ph type="dt" sz="half" idx="10"/>
          </p:nvPr>
        </p:nvSpPr>
        <p:spPr/>
        <p:txBody>
          <a:bodyPr/>
          <a:lstStyle/>
          <a:p>
            <a:fld id="{E80C50CD-E178-4744-9B35-B2F624D6C5E9}" type="datetimeFigureOut">
              <a:rPr lang="en-US" smtClean="0"/>
              <a:pPr/>
              <a:t>8/25/2025</a:t>
            </a:fld>
            <a:endParaRPr lang="en-US" dirty="0"/>
          </a:p>
        </p:txBody>
      </p:sp>
      <p:sp>
        <p:nvSpPr>
          <p:cNvPr id="9" name="Footer Placeholder 8"/>
          <p:cNvSpPr>
            <a:spLocks noGrp="1"/>
          </p:cNvSpPr>
          <p:nvPr>
            <p:ph type="ftr" sz="quarter" idx="11"/>
          </p:nvPr>
        </p:nvSpPr>
        <p:spPr>
          <a:xfrm>
            <a:off x="3499101" y="6356350"/>
            <a:ext cx="5911517" cy="365125"/>
          </a:xfrm>
        </p:spPr>
        <p:txBody>
          <a:bodyPr/>
          <a:lstStyle/>
          <a:p>
            <a:endParaRPr lang="en-US" dirty="0"/>
          </a:p>
        </p:txBody>
      </p:sp>
      <p:sp>
        <p:nvSpPr>
          <p:cNvPr id="10" name="Slide Number Placeholder 9"/>
          <p:cNvSpPr>
            <a:spLocks noGrp="1"/>
          </p:cNvSpPr>
          <p:nvPr>
            <p:ph type="sldNum" sz="quarter" idx="12"/>
          </p:nvPr>
        </p:nvSpPr>
        <p:spPr/>
        <p:txBody>
          <a:bodyPr/>
          <a:lstStyle/>
          <a:p>
            <a:fld id="{148CC95F-0247-41B6-91CF-DC97C76A7088}" type="slidenum">
              <a:rPr lang="en-US" smtClean="0"/>
              <a:pPr/>
              <a:t>‹#›</a:t>
            </a:fld>
            <a:endParaRPr lang="en-US" dirty="0"/>
          </a:p>
        </p:txBody>
      </p:sp>
    </p:spTree>
    <p:extLst>
      <p:ext uri="{BB962C8B-B14F-4D97-AF65-F5344CB8AC3E}">
        <p14:creationId xmlns:p14="http://schemas.microsoft.com/office/powerpoint/2010/main" val="162222848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7" name="Rectangle 6"/>
          <p:cNvSpPr/>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52919" y="1123837"/>
            <a:ext cx="2947482" cy="4601183"/>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8" name="Rectangle 37"/>
          <p:cNvSpPr/>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p:nvPr>
        </p:nvSpPr>
        <p:spPr>
          <a:xfrm>
            <a:off x="3869268" y="864108"/>
            <a:ext cx="7315200" cy="5120640"/>
          </a:xfrm>
          <a:prstGeom prst="rect">
            <a:avLst/>
          </a:prstGeom>
        </p:spPr>
        <p:txBody>
          <a:bodyPr vert="horz" lIns="91440" tIns="45720" rIns="91440" bIns="45720" rtlCol="0" anchor="ct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262465" y="6356350"/>
            <a:ext cx="2743200"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fld id="{E80C50CD-E178-4744-9B35-B2F624D6C5E9}" type="datetimeFigureOut">
              <a:rPr lang="en-US" smtClean="0"/>
              <a:pPr/>
              <a:t>8/25/2025</a:t>
            </a:fld>
            <a:endParaRPr lang="en-US" dirty="0"/>
          </a:p>
        </p:txBody>
      </p:sp>
      <p:sp>
        <p:nvSpPr>
          <p:cNvPr id="5" name="Footer Placeholder 4"/>
          <p:cNvSpPr>
            <a:spLocks noGrp="1"/>
          </p:cNvSpPr>
          <p:nvPr>
            <p:ph type="ftr" sz="quarter" idx="3"/>
          </p:nvPr>
        </p:nvSpPr>
        <p:spPr>
          <a:xfrm>
            <a:off x="3869268" y="6356350"/>
            <a:ext cx="5911517"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endParaRPr lang="en-US" dirty="0"/>
          </a:p>
        </p:txBody>
      </p:sp>
      <p:sp>
        <p:nvSpPr>
          <p:cNvPr id="6" name="Slide Number Placeholder 5"/>
          <p:cNvSpPr>
            <a:spLocks noGrp="1"/>
          </p:cNvSpPr>
          <p:nvPr>
            <p:ph type="sldNum" sz="quarter" idx="4"/>
          </p:nvPr>
        </p:nvSpPr>
        <p:spPr>
          <a:xfrm>
            <a:off x="10634135" y="6356350"/>
            <a:ext cx="1530927" cy="365125"/>
          </a:xfrm>
          <a:prstGeom prst="rect">
            <a:avLst/>
          </a:prstGeom>
        </p:spPr>
        <p:txBody>
          <a:bodyPr vert="horz" lIns="91440" tIns="45720" rIns="91440" bIns="45720" rtlCol="0" anchor="ctr"/>
          <a:lstStyle>
            <a:lvl1pPr algn="r">
              <a:defRPr sz="1200" b="1">
                <a:solidFill>
                  <a:schemeClr val="accent1"/>
                </a:solidFill>
              </a:defRPr>
            </a:lvl1pPr>
          </a:lstStyle>
          <a:p>
            <a:fld id="{148CC95F-0247-41B6-91CF-DC97C76A7088}" type="slidenum">
              <a:rPr lang="en-US" smtClean="0"/>
              <a:pPr/>
              <a:t>‹#›</a:t>
            </a:fld>
            <a:endParaRPr lang="en-US" dirty="0"/>
          </a:p>
        </p:txBody>
      </p:sp>
    </p:spTree>
    <p:extLst>
      <p:ext uri="{BB962C8B-B14F-4D97-AF65-F5344CB8AC3E}">
        <p14:creationId xmlns:p14="http://schemas.microsoft.com/office/powerpoint/2010/main" val="1437444594"/>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Lst>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xStyles>
    <p:title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jpeg"/></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2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2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2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jpeg"/><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a:extLst>
              <a:ext uri="{FF2B5EF4-FFF2-40B4-BE49-F238E27FC236}">
                <a16:creationId xmlns:a16="http://schemas.microsoft.com/office/drawing/2014/main" id="{D5102F40-C587-434A-8122-FE3FD39C13DE}"/>
              </a:ext>
            </a:extLst>
          </p:cNvPr>
          <p:cNvPicPr>
            <a:picLocks noChangeAspect="1"/>
          </p:cNvPicPr>
          <p:nvPr/>
        </p:nvPicPr>
        <p:blipFill>
          <a:blip r:embed="rId2"/>
          <a:stretch>
            <a:fillRect/>
          </a:stretch>
        </p:blipFill>
        <p:spPr>
          <a:xfrm>
            <a:off x="79693" y="837778"/>
            <a:ext cx="3267514" cy="1882281"/>
          </a:xfrm>
          <a:prstGeom prst="rect">
            <a:avLst/>
          </a:prstGeom>
        </p:spPr>
      </p:pic>
      <p:sp>
        <p:nvSpPr>
          <p:cNvPr id="9" name="Заголовок 1">
            <a:extLst>
              <a:ext uri="{FF2B5EF4-FFF2-40B4-BE49-F238E27FC236}">
                <a16:creationId xmlns:a16="http://schemas.microsoft.com/office/drawing/2014/main" id="{9730B888-2911-4BA4-A5AE-3577D1875D8C}"/>
              </a:ext>
            </a:extLst>
          </p:cNvPr>
          <p:cNvSpPr txBox="1">
            <a:spLocks/>
          </p:cNvSpPr>
          <p:nvPr/>
        </p:nvSpPr>
        <p:spPr>
          <a:xfrm>
            <a:off x="3783435" y="813544"/>
            <a:ext cx="7583647" cy="2597558"/>
          </a:xfrm>
          <a:prstGeom prst="rect">
            <a:avLst/>
          </a:prstGeom>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a:lstStyle>
          <a:p>
            <a:pPr algn="ctr"/>
            <a:r>
              <a:rPr lang="ru-RU" sz="4800" b="1" dirty="0">
                <a:solidFill>
                  <a:schemeClr val="accent4">
                    <a:lumMod val="50000"/>
                  </a:schemeClr>
                </a:solidFill>
                <a:latin typeface="Arial Narrow" panose="020B0606020202030204" pitchFamily="34" charset="0"/>
              </a:rPr>
              <a:t>Эстафета поколений:</a:t>
            </a:r>
            <a:br>
              <a:rPr lang="ru-RU" sz="4800" b="1" dirty="0">
                <a:solidFill>
                  <a:schemeClr val="accent4">
                    <a:lumMod val="50000"/>
                  </a:schemeClr>
                </a:solidFill>
                <a:latin typeface="Arial Narrow" panose="020B0606020202030204" pitchFamily="34" charset="0"/>
              </a:rPr>
            </a:br>
            <a:r>
              <a:rPr lang="ru-RU" sz="4800" b="1" dirty="0">
                <a:solidFill>
                  <a:schemeClr val="accent4">
                    <a:lumMod val="50000"/>
                  </a:schemeClr>
                </a:solidFill>
                <a:latin typeface="Arial Narrow" panose="020B0606020202030204" pitchFamily="34" charset="0"/>
              </a:rPr>
              <a:t> сохраняя прошлое, </a:t>
            </a:r>
          </a:p>
          <a:p>
            <a:pPr algn="ctr"/>
            <a:r>
              <a:rPr lang="ru-RU" sz="4800" b="1" dirty="0">
                <a:solidFill>
                  <a:schemeClr val="accent4">
                    <a:lumMod val="50000"/>
                  </a:schemeClr>
                </a:solidFill>
                <a:latin typeface="Arial Narrow" panose="020B0606020202030204" pitchFamily="34" charset="0"/>
              </a:rPr>
              <a:t>создаём будущее</a:t>
            </a:r>
          </a:p>
        </p:txBody>
      </p:sp>
      <p:sp>
        <p:nvSpPr>
          <p:cNvPr id="10" name="Заголовок 1">
            <a:extLst>
              <a:ext uri="{FF2B5EF4-FFF2-40B4-BE49-F238E27FC236}">
                <a16:creationId xmlns:a16="http://schemas.microsoft.com/office/drawing/2014/main" id="{DCE8448D-F6FB-4B4A-AA13-CE0AE34B93F1}"/>
              </a:ext>
            </a:extLst>
          </p:cNvPr>
          <p:cNvSpPr txBox="1">
            <a:spLocks/>
          </p:cNvSpPr>
          <p:nvPr/>
        </p:nvSpPr>
        <p:spPr>
          <a:xfrm>
            <a:off x="3867325" y="5340713"/>
            <a:ext cx="7583647" cy="562062"/>
          </a:xfrm>
          <a:prstGeom prst="rect">
            <a:avLst/>
          </a:prstGeom>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a:lstStyle>
          <a:p>
            <a:pPr algn="ctr"/>
            <a:r>
              <a:rPr lang="ru-RU" sz="3200" i="1" dirty="0">
                <a:solidFill>
                  <a:schemeClr val="accent4">
                    <a:lumMod val="50000"/>
                  </a:schemeClr>
                </a:solidFill>
                <a:latin typeface="Arial Narrow" panose="020B0606020202030204" pitchFamily="34" charset="0"/>
              </a:rPr>
              <a:t>1 сентября 2025 года</a:t>
            </a:r>
          </a:p>
        </p:txBody>
      </p:sp>
      <p:pic>
        <p:nvPicPr>
          <p:cNvPr id="4098" name="Picture 2" descr="2025 Год благоустройства - Государственное предприятие &quot;БелЭЗ&quot;">
            <a:extLst>
              <a:ext uri="{FF2B5EF4-FFF2-40B4-BE49-F238E27FC236}">
                <a16:creationId xmlns:a16="http://schemas.microsoft.com/office/drawing/2014/main" id="{17002FAD-E43A-47FD-857D-EB3430C79DF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693" y="4264825"/>
            <a:ext cx="3267514" cy="1696673"/>
          </a:xfrm>
          <a:prstGeom prst="rect">
            <a:avLst/>
          </a:prstGeom>
          <a:noFill/>
          <a:extLst>
            <a:ext uri="{909E8E84-426E-40DD-AFC4-6F175D3DCCD1}">
              <a14:hiddenFill xmlns:a14="http://schemas.microsoft.com/office/drawing/2010/main">
                <a:solidFill>
                  <a:srgbClr val="FFFFFF"/>
                </a:solidFill>
              </a14:hiddenFill>
            </a:ext>
          </a:extLst>
        </p:spPr>
      </p:pic>
      <p:pic>
        <p:nvPicPr>
          <p:cNvPr id="12" name="Рисунок 11" descr="Год благоустройства 2025 — Национальный детский технопарк">
            <a:extLst>
              <a:ext uri="{FF2B5EF4-FFF2-40B4-BE49-F238E27FC236}">
                <a16:creationId xmlns:a16="http://schemas.microsoft.com/office/drawing/2014/main" id="{7B7F69E9-CFFD-4129-A6F8-8A6087428AEE}"/>
              </a:ext>
            </a:extLst>
          </p:cNvPr>
          <p:cNvPicPr/>
          <p:nvPr/>
        </p:nvPicPr>
        <p:blipFill rotWithShape="1">
          <a:blip r:embed="rId4">
            <a:extLst>
              <a:ext uri="{28A0092B-C50C-407E-A947-70E740481C1C}">
                <a14:useLocalDpi xmlns:a14="http://schemas.microsoft.com/office/drawing/2010/main" val="0"/>
              </a:ext>
            </a:extLst>
          </a:blip>
          <a:srcRect l="321" t="51981"/>
          <a:stretch/>
        </p:blipFill>
        <p:spPr bwMode="auto">
          <a:xfrm>
            <a:off x="79693" y="2821211"/>
            <a:ext cx="3267514" cy="1283739"/>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00344332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E0B944B5-39D4-455C-AFE6-7B35689F8702}"/>
              </a:ext>
            </a:extLst>
          </p:cNvPr>
          <p:cNvSpPr>
            <a:spLocks noGrp="1"/>
          </p:cNvSpPr>
          <p:nvPr>
            <p:ph idx="1"/>
          </p:nvPr>
        </p:nvSpPr>
        <p:spPr>
          <a:xfrm>
            <a:off x="3592067" y="1104209"/>
            <a:ext cx="8247546" cy="5219473"/>
          </a:xfrm>
          <a:ln w="12700">
            <a:solidFill>
              <a:schemeClr val="accent2">
                <a:lumMod val="50000"/>
              </a:schemeClr>
            </a:solidFill>
          </a:ln>
        </p:spPr>
        <p:txBody>
          <a:bodyPr>
            <a:noAutofit/>
          </a:bodyPr>
          <a:lstStyle/>
          <a:p>
            <a:pPr algn="just">
              <a:lnSpc>
                <a:spcPct val="100000"/>
              </a:lnSpc>
              <a:spcBef>
                <a:spcPts val="0"/>
              </a:spcBef>
            </a:pPr>
            <a:endParaRPr lang="ru-RU" sz="1800" dirty="0">
              <a:solidFill>
                <a:schemeClr val="tx1"/>
              </a:solidFill>
              <a:latin typeface="Arial Narrow" panose="020B0606020202030204" pitchFamily="34" charset="0"/>
              <a:ea typeface="Times New Roman" panose="02020603050405020304" pitchFamily="18" charset="0"/>
            </a:endParaRPr>
          </a:p>
          <a:p>
            <a:pPr algn="just">
              <a:lnSpc>
                <a:spcPct val="100000"/>
              </a:lnSpc>
              <a:spcBef>
                <a:spcPts val="0"/>
              </a:spcBef>
            </a:pPr>
            <a:r>
              <a:rPr lang="ru-RU" sz="1800" dirty="0">
                <a:solidFill>
                  <a:schemeClr val="tx1"/>
                </a:solidFill>
                <a:latin typeface="Arial Narrow" panose="020B0606020202030204" pitchFamily="34" charset="0"/>
                <a:ea typeface="Times New Roman" panose="02020603050405020304" pitchFamily="18" charset="0"/>
              </a:rPr>
              <a:t>С сентября 2024 г. при Министерстве образования Республики Беларусь начал функционировать </a:t>
            </a:r>
            <a:r>
              <a:rPr lang="ru-RU" sz="1800" b="1" dirty="0">
                <a:solidFill>
                  <a:schemeClr val="tx1"/>
                </a:solidFill>
                <a:latin typeface="Arial Narrow" panose="020B0606020202030204" pitchFamily="34" charset="0"/>
                <a:ea typeface="Times New Roman" panose="02020603050405020304" pitchFamily="18" charset="0"/>
              </a:rPr>
              <a:t>Республиканский совет обучающихся (молодых профессионалов). </a:t>
            </a:r>
          </a:p>
          <a:p>
            <a:pPr algn="just">
              <a:lnSpc>
                <a:spcPct val="100000"/>
              </a:lnSpc>
              <a:spcBef>
                <a:spcPts val="0"/>
              </a:spcBef>
            </a:pPr>
            <a:r>
              <a:rPr lang="ru-RU" sz="1800" dirty="0">
                <a:solidFill>
                  <a:schemeClr val="tx1"/>
                </a:solidFill>
                <a:latin typeface="Arial Narrow" panose="020B0606020202030204" pitchFamily="34" charset="0"/>
                <a:ea typeface="Times New Roman" panose="02020603050405020304" pitchFamily="18" charset="0"/>
              </a:rPr>
              <a:t>Деятельность </a:t>
            </a:r>
            <a:r>
              <a:rPr lang="ru-RU" sz="1800" b="1" dirty="0">
                <a:solidFill>
                  <a:schemeClr val="tx1"/>
                </a:solidFill>
                <a:latin typeface="Arial Narrow" panose="020B0606020202030204" pitchFamily="34" charset="0"/>
                <a:ea typeface="Times New Roman" panose="02020603050405020304" pitchFamily="18" charset="0"/>
              </a:rPr>
              <a:t>Республиканского совета обучающихся колледжей </a:t>
            </a:r>
            <a:r>
              <a:rPr lang="ru-RU" sz="1800" dirty="0">
                <a:solidFill>
                  <a:schemeClr val="tx1"/>
                </a:solidFill>
                <a:latin typeface="Arial Narrow" panose="020B0606020202030204" pitchFamily="34" charset="0"/>
                <a:ea typeface="Times New Roman" panose="02020603050405020304" pitchFamily="18" charset="0"/>
              </a:rPr>
              <a:t>направлена на формирование активной гражданской позиции и патриотических качеств у молодежи через объединение обучающихся для реализации потенциала во всех сферах общественной и социальной жизни, повышение эффективности образовательного процесса в учреждениях профессионального образования.</a:t>
            </a:r>
          </a:p>
          <a:p>
            <a:pPr algn="just">
              <a:lnSpc>
                <a:spcPct val="100000"/>
              </a:lnSpc>
              <a:spcBef>
                <a:spcPts val="0"/>
              </a:spcBef>
            </a:pPr>
            <a:r>
              <a:rPr lang="ru-RU" sz="1800" dirty="0">
                <a:solidFill>
                  <a:schemeClr val="tx1"/>
                </a:solidFill>
                <a:latin typeface="Arial Narrow" panose="020B0606020202030204" pitchFamily="34" charset="0"/>
                <a:ea typeface="Times New Roman" panose="02020603050405020304" pitchFamily="18" charset="0"/>
              </a:rPr>
              <a:t>Представители </a:t>
            </a:r>
            <a:r>
              <a:rPr lang="ru-RU" sz="1800" b="1" dirty="0">
                <a:solidFill>
                  <a:schemeClr val="tx1"/>
                </a:solidFill>
                <a:latin typeface="Arial Narrow" panose="020B0606020202030204" pitchFamily="34" charset="0"/>
                <a:ea typeface="Times New Roman" panose="02020603050405020304" pitchFamily="18" charset="0"/>
              </a:rPr>
              <a:t>республиканского совета обучающихся </a:t>
            </a:r>
            <a:r>
              <a:rPr lang="ru-RU" sz="1800" dirty="0">
                <a:solidFill>
                  <a:schemeClr val="tx1"/>
                </a:solidFill>
                <a:latin typeface="Arial Narrow" panose="020B0606020202030204" pitchFamily="34" charset="0"/>
                <a:ea typeface="Times New Roman" panose="02020603050405020304" pitchFamily="18" charset="0"/>
              </a:rPr>
              <a:t>принимали участие </a:t>
            </a:r>
            <a:br>
              <a:rPr lang="ru-RU" sz="1800" dirty="0">
                <a:solidFill>
                  <a:schemeClr val="tx1"/>
                </a:solidFill>
                <a:latin typeface="Arial Narrow" panose="020B0606020202030204" pitchFamily="34" charset="0"/>
                <a:ea typeface="Times New Roman" panose="02020603050405020304" pitchFamily="18" charset="0"/>
              </a:rPr>
            </a:br>
            <a:r>
              <a:rPr lang="ru-RU" sz="1800" dirty="0">
                <a:solidFill>
                  <a:schemeClr val="tx1"/>
                </a:solidFill>
                <a:latin typeface="Arial Narrow" panose="020B0606020202030204" pitchFamily="34" charset="0"/>
                <a:ea typeface="Times New Roman" panose="02020603050405020304" pitchFamily="18" charset="0"/>
              </a:rPr>
              <a:t>в проектах: </a:t>
            </a:r>
          </a:p>
          <a:p>
            <a:pPr algn="just">
              <a:lnSpc>
                <a:spcPct val="100000"/>
              </a:lnSpc>
              <a:spcBef>
                <a:spcPts val="0"/>
              </a:spcBef>
              <a:buFont typeface="Wingdings" panose="05000000000000000000" pitchFamily="2" charset="2"/>
              <a:buChar char="Ø"/>
            </a:pPr>
            <a:r>
              <a:rPr lang="ru-RU" sz="1800" dirty="0">
                <a:solidFill>
                  <a:schemeClr val="tx1"/>
                </a:solidFill>
                <a:latin typeface="Arial Narrow" panose="020B0606020202030204" pitchFamily="34" charset="0"/>
                <a:ea typeface="Times New Roman" panose="02020603050405020304" pitchFamily="18" charset="0"/>
              </a:rPr>
              <a:t>творческий конкурс рисунков «Победа в сердцах молодежи: 80 лет спустя», приуроченного 80-летию Победы Беларуси в Великой Отечественной войне;</a:t>
            </a:r>
          </a:p>
          <a:p>
            <a:pPr algn="just">
              <a:lnSpc>
                <a:spcPct val="100000"/>
              </a:lnSpc>
              <a:spcBef>
                <a:spcPts val="0"/>
              </a:spcBef>
              <a:buFont typeface="Wingdings" panose="05000000000000000000" pitchFamily="2" charset="2"/>
              <a:buChar char="Ø"/>
            </a:pPr>
            <a:r>
              <a:rPr lang="ru-RU" sz="1800" dirty="0">
                <a:solidFill>
                  <a:schemeClr val="tx1"/>
                </a:solidFill>
                <a:latin typeface="Arial Narrow" panose="020B0606020202030204" pitchFamily="34" charset="0"/>
                <a:ea typeface="Times New Roman" panose="02020603050405020304" pitchFamily="18" charset="0"/>
              </a:rPr>
              <a:t> образовательно-спортивный проект «Время твоих возможностей 4.0», проводимый </a:t>
            </a:r>
            <a:br>
              <a:rPr lang="ru-RU" sz="1800" dirty="0">
                <a:solidFill>
                  <a:schemeClr val="tx1"/>
                </a:solidFill>
                <a:latin typeface="Arial Narrow" panose="020B0606020202030204" pitchFamily="34" charset="0"/>
                <a:ea typeface="Times New Roman" panose="02020603050405020304" pitchFamily="18" charset="0"/>
              </a:rPr>
            </a:br>
            <a:r>
              <a:rPr lang="ru-RU" sz="1800" dirty="0">
                <a:solidFill>
                  <a:schemeClr val="tx1"/>
                </a:solidFill>
                <a:latin typeface="Arial Narrow" panose="020B0606020202030204" pitchFamily="34" charset="0"/>
                <a:ea typeface="Times New Roman" panose="02020603050405020304" pitchFamily="18" charset="0"/>
              </a:rPr>
              <a:t>в НДЦ «Зубрёнок» и т.д.</a:t>
            </a:r>
            <a:endParaRPr lang="ru-RU" sz="1800" dirty="0">
              <a:solidFill>
                <a:schemeClr val="tx1"/>
              </a:solidFill>
              <a:effectLst/>
              <a:latin typeface="Arial Narrow" panose="020B0606020202030204" pitchFamily="34" charset="0"/>
              <a:ea typeface="Times New Roman" panose="02020603050405020304" pitchFamily="18" charset="0"/>
            </a:endParaRPr>
          </a:p>
          <a:p>
            <a:pPr algn="just">
              <a:lnSpc>
                <a:spcPct val="100000"/>
              </a:lnSpc>
              <a:spcBef>
                <a:spcPts val="0"/>
              </a:spcBef>
              <a:buFont typeface="Wingdings" panose="05000000000000000000" pitchFamily="2" charset="2"/>
              <a:buChar char="Ø"/>
            </a:pPr>
            <a:r>
              <a:rPr lang="ru-RU" sz="1800" dirty="0">
                <a:solidFill>
                  <a:schemeClr val="tx1"/>
                </a:solidFill>
                <a:latin typeface="Arial Narrow" panose="020B0606020202030204" pitchFamily="34" charset="0"/>
                <a:ea typeface="Times New Roman" panose="02020603050405020304" pitchFamily="18" charset="0"/>
              </a:rPr>
              <a:t>В </a:t>
            </a:r>
            <a:r>
              <a:rPr lang="ru-RU" sz="1800" b="1" dirty="0">
                <a:solidFill>
                  <a:schemeClr val="tx1"/>
                </a:solidFill>
                <a:latin typeface="Arial Narrow" panose="020B0606020202030204" pitchFamily="34" charset="0"/>
                <a:ea typeface="Times New Roman" panose="02020603050405020304" pitchFamily="18" charset="0"/>
              </a:rPr>
              <a:t>2025/2026 учебном году </a:t>
            </a:r>
            <a:r>
              <a:rPr lang="ru-RU" sz="1800" dirty="0">
                <a:solidFill>
                  <a:schemeClr val="tx1"/>
                </a:solidFill>
                <a:latin typeface="Arial Narrow" panose="020B0606020202030204" pitchFamily="34" charset="0"/>
                <a:ea typeface="Times New Roman" panose="02020603050405020304" pitchFamily="18" charset="0"/>
              </a:rPr>
              <a:t>будет избираться новый состав </a:t>
            </a:r>
            <a:r>
              <a:rPr lang="ru-RU" sz="1800" b="1" dirty="0">
                <a:solidFill>
                  <a:schemeClr val="tx1"/>
                </a:solidFill>
                <a:latin typeface="Arial Narrow" panose="020B0606020202030204" pitchFamily="34" charset="0"/>
                <a:ea typeface="Times New Roman" panose="02020603050405020304" pitchFamily="18" charset="0"/>
              </a:rPr>
              <a:t>Республиканского совета обучающихся</a:t>
            </a:r>
            <a:r>
              <a:rPr lang="ru-RU" sz="1800" dirty="0">
                <a:solidFill>
                  <a:schemeClr val="tx1"/>
                </a:solidFill>
                <a:latin typeface="Arial Narrow" panose="020B0606020202030204" pitchFamily="34" charset="0"/>
                <a:ea typeface="Times New Roman" panose="02020603050405020304" pitchFamily="18" charset="0"/>
              </a:rPr>
              <a:t>, в который войдут учащиеся колледжей с активной гражданской позицией из числа лидеров, активистов, представителей областных и Минского городского советов учащихся (молодых профессионалов) </a:t>
            </a:r>
            <a:r>
              <a:rPr lang="ru-RU" sz="1800" b="1" dirty="0">
                <a:solidFill>
                  <a:schemeClr val="tx1"/>
                </a:solidFill>
                <a:latin typeface="Arial Narrow" panose="020B0606020202030204" pitchFamily="34" charset="0"/>
                <a:ea typeface="Times New Roman" panose="02020603050405020304" pitchFamily="18" charset="0"/>
              </a:rPr>
              <a:t>с целью реализации молодежных инициатив.</a:t>
            </a:r>
            <a:endParaRPr lang="ru-RU" sz="1800" b="1" dirty="0">
              <a:solidFill>
                <a:schemeClr val="tx1"/>
              </a:solidFill>
              <a:effectLst/>
              <a:latin typeface="Arial Narrow" panose="020B0606020202030204" pitchFamily="34" charset="0"/>
              <a:ea typeface="Times New Roman" panose="02020603050405020304" pitchFamily="18" charset="0"/>
            </a:endParaRPr>
          </a:p>
          <a:p>
            <a:pPr algn="just">
              <a:lnSpc>
                <a:spcPct val="100000"/>
              </a:lnSpc>
              <a:spcBef>
                <a:spcPts val="0"/>
              </a:spcBef>
              <a:buFont typeface="Wingdings" panose="05000000000000000000" pitchFamily="2" charset="2"/>
              <a:buChar char="Ø"/>
            </a:pPr>
            <a:endParaRPr lang="ru-RU" sz="1800" dirty="0">
              <a:solidFill>
                <a:schemeClr val="tx1"/>
              </a:solidFill>
              <a:effectLst/>
              <a:latin typeface="Arial Narrow" panose="020B0606020202030204" pitchFamily="34" charset="0"/>
              <a:ea typeface="Times New Roman" panose="02020603050405020304" pitchFamily="18" charset="0"/>
            </a:endParaRPr>
          </a:p>
        </p:txBody>
      </p:sp>
      <p:sp>
        <p:nvSpPr>
          <p:cNvPr id="7" name="Прямоугольник 6">
            <a:extLst>
              <a:ext uri="{FF2B5EF4-FFF2-40B4-BE49-F238E27FC236}">
                <a16:creationId xmlns:a16="http://schemas.microsoft.com/office/drawing/2014/main" id="{0EE3B073-A17B-44F1-8A0E-1C3AD93EB592}"/>
              </a:ext>
            </a:extLst>
          </p:cNvPr>
          <p:cNvSpPr/>
          <p:nvPr/>
        </p:nvSpPr>
        <p:spPr>
          <a:xfrm>
            <a:off x="3959153" y="212128"/>
            <a:ext cx="7513375" cy="8149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a:t>Республиканский совет обучающихся колледжей</a:t>
            </a:r>
          </a:p>
        </p:txBody>
      </p:sp>
      <p:sp>
        <p:nvSpPr>
          <p:cNvPr id="6" name="Прямоугольник 5"/>
          <p:cNvSpPr/>
          <p:nvPr/>
        </p:nvSpPr>
        <p:spPr>
          <a:xfrm>
            <a:off x="207255" y="860393"/>
            <a:ext cx="3048000" cy="3693319"/>
          </a:xfrm>
          <a:prstGeom prst="rect">
            <a:avLst/>
          </a:prstGeom>
        </p:spPr>
        <p:txBody>
          <a:bodyPr wrap="square">
            <a:spAutoFit/>
          </a:bodyPr>
          <a:lstStyle/>
          <a:p>
            <a:r>
              <a:rPr lang="ru-RU" dirty="0">
                <a:solidFill>
                  <a:schemeClr val="bg1"/>
                </a:solidFill>
              </a:rPr>
              <a:t>Республиканский совет обучающихся (молодых профессионалов) учреждений образования, реализующих образовательные программы профессионально-технического и среднего специального образования, при Министерстве образования Республики Беларусь</a:t>
            </a:r>
          </a:p>
        </p:txBody>
      </p:sp>
      <p:pic>
        <p:nvPicPr>
          <p:cNvPr id="8" name="Picture 2"/>
          <p:cNvPicPr/>
          <p:nvPr/>
        </p:nvPicPr>
        <p:blipFill>
          <a:blip r:embed="rId2">
            <a:extLst>
              <a:ext uri="{28A0092B-C50C-407E-A947-70E740481C1C}">
                <a14:useLocalDpi xmlns:a14="http://schemas.microsoft.com/office/drawing/2010/main"/>
              </a:ext>
            </a:extLst>
          </a:blip>
          <a:srcRect/>
          <a:stretch>
            <a:fillRect/>
          </a:stretch>
        </p:blipFill>
        <p:spPr bwMode="auto">
          <a:xfrm>
            <a:off x="264405" y="4672584"/>
            <a:ext cx="2933700" cy="1173480"/>
          </a:xfrm>
          <a:prstGeom prst="rect">
            <a:avLst/>
          </a:prstGeom>
          <a:noFill/>
          <a:ln>
            <a:noFill/>
          </a:ln>
          <a:effectLst/>
        </p:spPr>
      </p:pic>
    </p:spTree>
    <p:extLst>
      <p:ext uri="{BB962C8B-B14F-4D97-AF65-F5344CB8AC3E}">
        <p14:creationId xmlns:p14="http://schemas.microsoft.com/office/powerpoint/2010/main" val="307348168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C886128-360E-450D-93EF-FE86769CFA69}"/>
              </a:ext>
            </a:extLst>
          </p:cNvPr>
          <p:cNvSpPr>
            <a:spLocks noGrp="1"/>
          </p:cNvSpPr>
          <p:nvPr>
            <p:ph type="title"/>
          </p:nvPr>
        </p:nvSpPr>
        <p:spPr>
          <a:xfrm>
            <a:off x="252919" y="964446"/>
            <a:ext cx="2947482" cy="1753587"/>
          </a:xfrm>
        </p:spPr>
        <p:txBody>
          <a:bodyPr>
            <a:normAutofit/>
          </a:bodyPr>
          <a:lstStyle/>
          <a:p>
            <a:r>
              <a:rPr lang="ru-RU" sz="3200" dirty="0"/>
              <a:t>Достижения современной Беларуси </a:t>
            </a:r>
          </a:p>
        </p:txBody>
      </p:sp>
      <p:sp>
        <p:nvSpPr>
          <p:cNvPr id="3" name="Объект 2">
            <a:extLst>
              <a:ext uri="{FF2B5EF4-FFF2-40B4-BE49-F238E27FC236}">
                <a16:creationId xmlns:a16="http://schemas.microsoft.com/office/drawing/2014/main" id="{E0B944B5-39D4-455C-AFE6-7B35689F8702}"/>
              </a:ext>
            </a:extLst>
          </p:cNvPr>
          <p:cNvSpPr>
            <a:spLocks noGrp="1"/>
          </p:cNvSpPr>
          <p:nvPr>
            <p:ph idx="1"/>
          </p:nvPr>
        </p:nvSpPr>
        <p:spPr>
          <a:xfrm>
            <a:off x="3698673" y="830221"/>
            <a:ext cx="8121416" cy="5486689"/>
          </a:xfrm>
          <a:ln w="12700">
            <a:solidFill>
              <a:schemeClr val="accent2">
                <a:lumMod val="50000"/>
              </a:schemeClr>
            </a:solidFill>
          </a:ln>
        </p:spPr>
        <p:txBody>
          <a:bodyPr>
            <a:noAutofit/>
          </a:bodyPr>
          <a:lstStyle/>
          <a:p>
            <a:pPr indent="450215" algn="just">
              <a:lnSpc>
                <a:spcPct val="100000"/>
              </a:lnSpc>
              <a:spcBef>
                <a:spcPts val="0"/>
              </a:spcBef>
            </a:pPr>
            <a:r>
              <a:rPr lang="ru-RU" sz="1600" dirty="0">
                <a:solidFill>
                  <a:schemeClr val="tx1"/>
                </a:solidFill>
                <a:latin typeface="Arial Narrow" panose="020B0606020202030204" pitchFamily="34" charset="0"/>
              </a:rPr>
              <a:t>В Республике Беларусь сохранена </a:t>
            </a:r>
            <a:r>
              <a:rPr lang="ru-RU" sz="1600" b="1" dirty="0">
                <a:solidFill>
                  <a:schemeClr val="tx1"/>
                </a:solidFill>
                <a:latin typeface="Arial Narrow" panose="020B0606020202030204" pitchFamily="34" charset="0"/>
              </a:rPr>
              <a:t>традиция стройотрядовского движения</a:t>
            </a:r>
            <a:r>
              <a:rPr lang="ru-RU" sz="1600" dirty="0">
                <a:solidFill>
                  <a:schemeClr val="tx1"/>
                </a:solidFill>
                <a:latin typeface="Arial Narrow" panose="020B0606020202030204" pitchFamily="34" charset="0"/>
              </a:rPr>
              <a:t>. </a:t>
            </a:r>
          </a:p>
          <a:p>
            <a:pPr indent="450215" algn="just">
              <a:lnSpc>
                <a:spcPct val="100000"/>
              </a:lnSpc>
              <a:spcBef>
                <a:spcPts val="0"/>
              </a:spcBef>
            </a:pPr>
            <a:r>
              <a:rPr lang="ru-RU" sz="1600" dirty="0">
                <a:solidFill>
                  <a:schemeClr val="tx1"/>
                </a:solidFill>
                <a:latin typeface="Arial Narrow" panose="020B0606020202030204" pitchFamily="34" charset="0"/>
              </a:rPr>
              <a:t>В 2003 году были организованы </a:t>
            </a:r>
            <a:r>
              <a:rPr lang="ru-RU" sz="1600" b="1" dirty="0">
                <a:solidFill>
                  <a:schemeClr val="tx1"/>
                </a:solidFill>
                <a:latin typeface="Arial Narrow" panose="020B0606020202030204" pitchFamily="34" charset="0"/>
              </a:rPr>
              <a:t>первые молодежные стройки </a:t>
            </a:r>
            <a:r>
              <a:rPr lang="ru-RU" sz="1600" dirty="0">
                <a:solidFill>
                  <a:schemeClr val="tx1"/>
                </a:solidFill>
                <a:latin typeface="Arial Narrow" panose="020B0606020202030204" pitchFamily="34" charset="0"/>
              </a:rPr>
              <a:t>в суверенной Беларуси: капитальный ремонт мемориальных комплексов "Хатынь" и "Курган Славы". Ударный труд студенческих стройотрядов помог при реконструкции Августовского канала, возведении Белорусской АЭС, государственного музея истории Великой Отечественной войны, других знаковых объектов. Инициаторами участия в строительстве этих объектов были члены БРСМ. </a:t>
            </a:r>
          </a:p>
          <a:p>
            <a:pPr indent="450215" algn="just">
              <a:lnSpc>
                <a:spcPct val="100000"/>
              </a:lnSpc>
              <a:spcBef>
                <a:spcPts val="0"/>
              </a:spcBef>
            </a:pPr>
            <a:r>
              <a:rPr lang="ru-RU" sz="1600" dirty="0">
                <a:solidFill>
                  <a:schemeClr val="tx1"/>
                </a:solidFill>
                <a:latin typeface="Arial Narrow" panose="020B0606020202030204" pitchFamily="34" charset="0"/>
              </a:rPr>
              <a:t>В апреле 2024 г. на Всебелорусском народном собрании молодежь попросила поддержать инициативу и присвоить объектам строительства Центра патриотического воспитания молодежи в Брестской крепости статус Всебелорусской молодежной стройки. "Знаковый проект не только объединил всю страну. Стройка обрела статус интернациональной. Более 200 иностранцев тоже внесли свой вклад.</a:t>
            </a:r>
          </a:p>
          <a:p>
            <a:pPr indent="450215" algn="just">
              <a:lnSpc>
                <a:spcPct val="100000"/>
              </a:lnSpc>
              <a:spcBef>
                <a:spcPts val="0"/>
              </a:spcBef>
            </a:pPr>
            <a:r>
              <a:rPr lang="ru-RU" sz="1600" dirty="0">
                <a:solidFill>
                  <a:schemeClr val="tx1"/>
                </a:solidFill>
                <a:latin typeface="Arial Narrow" panose="020B0606020202030204" pitchFamily="34" charset="0"/>
              </a:rPr>
              <a:t>В 2025 году участники студотрядовского движения обратились к Главе государства с инициативой присвоить статус Всебелорусской молодежной стройки 2025 года двум объектам - строительству </a:t>
            </a:r>
            <a:r>
              <a:rPr lang="ru-RU" sz="1600" b="1" dirty="0">
                <a:solidFill>
                  <a:schemeClr val="tx1"/>
                </a:solidFill>
                <a:latin typeface="Arial Narrow" panose="020B0606020202030204" pitchFamily="34" charset="0"/>
              </a:rPr>
              <a:t>Национального исторического музея и Парка народного единства</a:t>
            </a:r>
            <a:r>
              <a:rPr lang="ru-RU" sz="1600" dirty="0">
                <a:solidFill>
                  <a:schemeClr val="tx1"/>
                </a:solidFill>
                <a:latin typeface="Arial Narrow" panose="020B0606020202030204" pitchFamily="34" charset="0"/>
              </a:rPr>
              <a:t>.</a:t>
            </a:r>
          </a:p>
          <a:p>
            <a:pPr algn="just">
              <a:lnSpc>
                <a:spcPct val="100000"/>
              </a:lnSpc>
              <a:spcBef>
                <a:spcPts val="0"/>
              </a:spcBef>
              <a:buFont typeface="Wingdings" panose="05000000000000000000" pitchFamily="2" charset="2"/>
              <a:buChar char="Ø"/>
            </a:pPr>
            <a:r>
              <a:rPr lang="ru-RU" sz="1600" b="1" i="1" dirty="0">
                <a:solidFill>
                  <a:schemeClr val="tx1"/>
                </a:solidFill>
                <a:latin typeface="Arial Narrow" panose="020B0606020202030204" pitchFamily="34" charset="0"/>
              </a:rPr>
              <a:t>            "Именно такими, как вы, с горящими глазами, огромным желанием сделать свою страну лучше, были юноши и девушки, которые записались в первый советский студенческий стройотряд, чтобы ехать на целину в далеком 1959 году. Для молодежи в те времена это был не только способ заработать, хотя это тоже было очень важно. Мы становились совсем другими людьми. Взрослыми, самостоятельными. Нам было чем гордиться. Это очень актуально сейчас. Вы - истинные патриоты, ведь тот, кто собственными руками строит, никогда не будет разрушать. И не позволит это делать другим" </a:t>
            </a:r>
            <a:r>
              <a:rPr lang="ru-RU" sz="1600" dirty="0">
                <a:solidFill>
                  <a:schemeClr val="tx1"/>
                </a:solidFill>
                <a:latin typeface="Arial Narrow" panose="020B0606020202030204" pitchFamily="34" charset="0"/>
              </a:rPr>
              <a:t>(Президент Республики Беларусь А.Г. Лукашенко).</a:t>
            </a:r>
          </a:p>
        </p:txBody>
      </p:sp>
      <p:pic>
        <p:nvPicPr>
          <p:cNvPr id="5" name="Рисунок 4">
            <a:extLst>
              <a:ext uri="{FF2B5EF4-FFF2-40B4-BE49-F238E27FC236}">
                <a16:creationId xmlns:a16="http://schemas.microsoft.com/office/drawing/2014/main" id="{345DF818-D16B-4F98-9C19-B2496368B83C}"/>
              </a:ext>
            </a:extLst>
          </p:cNvPr>
          <p:cNvPicPr>
            <a:picLocks noChangeAspect="1"/>
          </p:cNvPicPr>
          <p:nvPr/>
        </p:nvPicPr>
        <p:blipFill>
          <a:blip r:embed="rId2"/>
          <a:stretch>
            <a:fillRect/>
          </a:stretch>
        </p:blipFill>
        <p:spPr>
          <a:xfrm>
            <a:off x="453656" y="3299009"/>
            <a:ext cx="2435154" cy="2435154"/>
          </a:xfrm>
          <a:prstGeom prst="rect">
            <a:avLst/>
          </a:prstGeom>
        </p:spPr>
      </p:pic>
      <p:sp>
        <p:nvSpPr>
          <p:cNvPr id="6" name="Прямоугольник 5">
            <a:extLst>
              <a:ext uri="{FF2B5EF4-FFF2-40B4-BE49-F238E27FC236}">
                <a16:creationId xmlns:a16="http://schemas.microsoft.com/office/drawing/2014/main" id="{81CA58C3-F152-4E7B-A531-EFDDFE4A9A5E}"/>
              </a:ext>
            </a:extLst>
          </p:cNvPr>
          <p:cNvSpPr/>
          <p:nvPr/>
        </p:nvSpPr>
        <p:spPr>
          <a:xfrm>
            <a:off x="3983515" y="164128"/>
            <a:ext cx="7513375" cy="5699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a:t>Студенческий стройотряд</a:t>
            </a:r>
          </a:p>
        </p:txBody>
      </p:sp>
    </p:spTree>
    <p:extLst>
      <p:ext uri="{BB962C8B-B14F-4D97-AF65-F5344CB8AC3E}">
        <p14:creationId xmlns:p14="http://schemas.microsoft.com/office/powerpoint/2010/main" val="68668998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C886128-360E-450D-93EF-FE86769CFA69}"/>
              </a:ext>
            </a:extLst>
          </p:cNvPr>
          <p:cNvSpPr>
            <a:spLocks noGrp="1"/>
          </p:cNvSpPr>
          <p:nvPr>
            <p:ph type="title"/>
          </p:nvPr>
        </p:nvSpPr>
        <p:spPr>
          <a:xfrm>
            <a:off x="227253" y="932951"/>
            <a:ext cx="2947482" cy="1535473"/>
          </a:xfrm>
        </p:spPr>
        <p:txBody>
          <a:bodyPr>
            <a:normAutofit/>
          </a:bodyPr>
          <a:lstStyle/>
          <a:p>
            <a:r>
              <a:rPr lang="ru-RU" sz="3200" dirty="0"/>
              <a:t>Достижения современной Беларуси </a:t>
            </a:r>
          </a:p>
        </p:txBody>
      </p:sp>
      <p:sp>
        <p:nvSpPr>
          <p:cNvPr id="3" name="Объект 2">
            <a:extLst>
              <a:ext uri="{FF2B5EF4-FFF2-40B4-BE49-F238E27FC236}">
                <a16:creationId xmlns:a16="http://schemas.microsoft.com/office/drawing/2014/main" id="{E0B944B5-39D4-455C-AFE6-7B35689F8702}"/>
              </a:ext>
            </a:extLst>
          </p:cNvPr>
          <p:cNvSpPr>
            <a:spLocks noGrp="1"/>
          </p:cNvSpPr>
          <p:nvPr>
            <p:ph idx="1"/>
          </p:nvPr>
        </p:nvSpPr>
        <p:spPr>
          <a:xfrm>
            <a:off x="3500794" y="771787"/>
            <a:ext cx="8338622" cy="5595457"/>
          </a:xfrm>
          <a:ln w="12700">
            <a:solidFill>
              <a:schemeClr val="accent2">
                <a:lumMod val="50000"/>
              </a:schemeClr>
            </a:solidFill>
          </a:ln>
        </p:spPr>
        <p:txBody>
          <a:bodyPr>
            <a:noAutofit/>
          </a:bodyPr>
          <a:lstStyle/>
          <a:p>
            <a:pPr indent="0" algn="just">
              <a:lnSpc>
                <a:spcPct val="120000"/>
              </a:lnSpc>
              <a:spcBef>
                <a:spcPts val="0"/>
              </a:spcBef>
              <a:buNone/>
            </a:pPr>
            <a:r>
              <a:rPr lang="ru-RU" sz="1400" b="1" i="1" dirty="0">
                <a:solidFill>
                  <a:schemeClr val="tx1"/>
                </a:solidFill>
                <a:latin typeface="Arial Narrow" panose="020B0606020202030204" pitchFamily="34" charset="0"/>
              </a:rPr>
              <a:t>            Из выступления Президента Республики Беларусь А.Г. Лукашенко на встрече с активом БРСМ, приуроченной к 100-летию ВЛКСМ.</a:t>
            </a:r>
          </a:p>
          <a:p>
            <a:pPr indent="450215" algn="just">
              <a:lnSpc>
                <a:spcPct val="120000"/>
              </a:lnSpc>
              <a:spcBef>
                <a:spcPts val="0"/>
              </a:spcBef>
            </a:pPr>
            <a:r>
              <a:rPr lang="ru-RU" sz="1400" b="1" dirty="0">
                <a:solidFill>
                  <a:schemeClr val="tx1"/>
                </a:solidFill>
                <a:latin typeface="Arial Narrow" panose="020B0606020202030204" pitchFamily="34" charset="0"/>
              </a:rPr>
              <a:t>Нынешняя молодежь </a:t>
            </a:r>
            <a:r>
              <a:rPr lang="ru-RU" sz="1400" dirty="0">
                <a:solidFill>
                  <a:schemeClr val="tx1"/>
                </a:solidFill>
                <a:latin typeface="Arial Narrow" panose="020B0606020202030204" pitchFamily="34" charset="0"/>
              </a:rPr>
              <a:t>– продолжатель традиций самого массового молодежного движения – комсомольского. В этом плане сегодня ничего не изменилось. По-разному мы хотим этот мир изменить, может быть, несколько иными методами, чем раньше. Но мы хотим этот мир изменить к лучшему. Это главная задача нашей молодежи….</a:t>
            </a:r>
          </a:p>
          <a:p>
            <a:pPr indent="450215" algn="just">
              <a:lnSpc>
                <a:spcPct val="120000"/>
              </a:lnSpc>
              <a:spcBef>
                <a:spcPts val="0"/>
              </a:spcBef>
            </a:pPr>
            <a:r>
              <a:rPr lang="ru-RU" sz="1400" dirty="0">
                <a:solidFill>
                  <a:schemeClr val="tx1"/>
                </a:solidFill>
                <a:latin typeface="Arial Narrow" panose="020B0606020202030204" pitchFamily="34" charset="0"/>
              </a:rPr>
              <a:t>Когда распался СССР и новые государства перечеркнули славную историю комсомола, мы подхватили его знамя и передали своим детям. Наше достояние в том, что только мы, пусть в другом виде, под другим названием, сохранили нашу молодежную организацию. </a:t>
            </a:r>
          </a:p>
          <a:p>
            <a:pPr indent="450215" algn="just">
              <a:lnSpc>
                <a:spcPct val="120000"/>
              </a:lnSpc>
              <a:spcBef>
                <a:spcPts val="0"/>
              </a:spcBef>
            </a:pPr>
            <a:r>
              <a:rPr lang="ru-RU" sz="1400" dirty="0">
                <a:solidFill>
                  <a:schemeClr val="tx1"/>
                </a:solidFill>
                <a:latin typeface="Arial Narrow" panose="020B0606020202030204" pitchFamily="34" charset="0"/>
              </a:rPr>
              <a:t>Создавая молодежную организацию, в Беларуси ничего не придумывали, а взяли за основу связь поколений, преемственность, историческую память. Вы должны знать и помнить, что являетесь наследниками героев, что надо жить так, чтобы не было стыдно перед их памятью. Беречь правду о героическом прошлом, рассказывать ее подрастающему поколению, потом - своим детям. Сохранить мир и единство, завещанные нам комсомольцами. Продолжить их дело - жить и работать во имя счастья и благополучия будущих поколений....</a:t>
            </a:r>
          </a:p>
          <a:p>
            <a:pPr indent="450215" algn="just">
              <a:lnSpc>
                <a:spcPct val="120000"/>
              </a:lnSpc>
              <a:spcBef>
                <a:spcPts val="0"/>
              </a:spcBef>
            </a:pPr>
            <a:r>
              <a:rPr lang="ru-RU" sz="1400" dirty="0">
                <a:solidFill>
                  <a:schemeClr val="tx1"/>
                </a:solidFill>
                <a:latin typeface="Arial Narrow" panose="020B0606020202030204" pitchFamily="34" charset="0"/>
              </a:rPr>
              <a:t>...Государство делает все для сохранения мира и спокойствия на белорусской земле. Но ваша задача не дать шанса даже на попытку использовать ваш ум, интеллект и энергию в разрушительных целях. Вы созидатели, должны ими быть. Это ваш генетический код.... </a:t>
            </a:r>
          </a:p>
          <a:p>
            <a:pPr indent="450215" algn="just">
              <a:lnSpc>
                <a:spcPct val="120000"/>
              </a:lnSpc>
              <a:spcBef>
                <a:spcPts val="0"/>
              </a:spcBef>
            </a:pPr>
            <a:r>
              <a:rPr lang="ru-RU" sz="1400" dirty="0">
                <a:solidFill>
                  <a:schemeClr val="tx1"/>
                </a:solidFill>
                <a:latin typeface="Arial Narrow" panose="020B0606020202030204" pitchFamily="34" charset="0"/>
              </a:rPr>
              <a:t>Продолжая лучшие традиции ВЛКСМ, Белорусский республиканский союз молодежи развивает волонтерство, движение научно-технического творчества, физкультурно-спортивный комплекс ГТО, организует отряды охраны правопорядка. Беларусь сохраняет преемственность в общественно-политическом развитии, тем самым строит свое будущее на прочном фундаменте патриотизма....</a:t>
            </a:r>
          </a:p>
        </p:txBody>
      </p:sp>
      <p:pic>
        <p:nvPicPr>
          <p:cNvPr id="4" name="Рисунок 3">
            <a:extLst>
              <a:ext uri="{FF2B5EF4-FFF2-40B4-BE49-F238E27FC236}">
                <a16:creationId xmlns:a16="http://schemas.microsoft.com/office/drawing/2014/main" id="{E4EF5830-AD27-4C1E-9311-8766D54A677D}"/>
              </a:ext>
            </a:extLst>
          </p:cNvPr>
          <p:cNvPicPr>
            <a:picLocks noChangeAspect="1"/>
          </p:cNvPicPr>
          <p:nvPr/>
        </p:nvPicPr>
        <p:blipFill>
          <a:blip r:embed="rId2"/>
          <a:stretch>
            <a:fillRect/>
          </a:stretch>
        </p:blipFill>
        <p:spPr>
          <a:xfrm>
            <a:off x="298993" y="3171054"/>
            <a:ext cx="2804002" cy="2563109"/>
          </a:xfrm>
          <a:prstGeom prst="rect">
            <a:avLst/>
          </a:prstGeom>
        </p:spPr>
      </p:pic>
      <p:sp>
        <p:nvSpPr>
          <p:cNvPr id="6" name="Прямоугольник 5">
            <a:extLst>
              <a:ext uri="{FF2B5EF4-FFF2-40B4-BE49-F238E27FC236}">
                <a16:creationId xmlns:a16="http://schemas.microsoft.com/office/drawing/2014/main" id="{035C99E9-0C67-4C4C-8E10-0A472B300911}"/>
              </a:ext>
            </a:extLst>
          </p:cNvPr>
          <p:cNvSpPr/>
          <p:nvPr/>
        </p:nvSpPr>
        <p:spPr>
          <a:xfrm>
            <a:off x="3913418" y="177132"/>
            <a:ext cx="7513375" cy="4520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a:t>Белорусский республиканский союз молодежи</a:t>
            </a:r>
          </a:p>
        </p:txBody>
      </p:sp>
    </p:spTree>
    <p:extLst>
      <p:ext uri="{BB962C8B-B14F-4D97-AF65-F5344CB8AC3E}">
        <p14:creationId xmlns:p14="http://schemas.microsoft.com/office/powerpoint/2010/main" val="79923634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C886128-360E-450D-93EF-FE86769CFA69}"/>
              </a:ext>
            </a:extLst>
          </p:cNvPr>
          <p:cNvSpPr>
            <a:spLocks noGrp="1"/>
          </p:cNvSpPr>
          <p:nvPr>
            <p:ph type="title"/>
          </p:nvPr>
        </p:nvSpPr>
        <p:spPr>
          <a:xfrm>
            <a:off x="221021" y="1123838"/>
            <a:ext cx="2947482" cy="1426415"/>
          </a:xfrm>
        </p:spPr>
        <p:txBody>
          <a:bodyPr>
            <a:normAutofit/>
          </a:bodyPr>
          <a:lstStyle/>
          <a:p>
            <a:r>
              <a:rPr lang="ru-RU" sz="3200" dirty="0"/>
              <a:t>Достижения современной Беларуси </a:t>
            </a:r>
          </a:p>
        </p:txBody>
      </p:sp>
      <p:sp>
        <p:nvSpPr>
          <p:cNvPr id="7" name="Объект 6">
            <a:extLst>
              <a:ext uri="{FF2B5EF4-FFF2-40B4-BE49-F238E27FC236}">
                <a16:creationId xmlns:a16="http://schemas.microsoft.com/office/drawing/2014/main" id="{907B8862-226F-472B-9648-FE9550BEC926}"/>
              </a:ext>
            </a:extLst>
          </p:cNvPr>
          <p:cNvSpPr>
            <a:spLocks noGrp="1"/>
          </p:cNvSpPr>
          <p:nvPr>
            <p:ph idx="1"/>
          </p:nvPr>
        </p:nvSpPr>
        <p:spPr>
          <a:xfrm>
            <a:off x="3754125" y="804916"/>
            <a:ext cx="8065963" cy="5470049"/>
          </a:xfrm>
          <a:ln w="12700">
            <a:solidFill>
              <a:schemeClr val="accent2">
                <a:lumMod val="50000"/>
              </a:schemeClr>
            </a:solidFill>
          </a:ln>
        </p:spPr>
        <p:txBody>
          <a:bodyPr>
            <a:noAutofit/>
          </a:bodyPr>
          <a:lstStyle/>
          <a:p>
            <a:pPr algn="just">
              <a:lnSpc>
                <a:spcPct val="100000"/>
              </a:lnSpc>
              <a:spcBef>
                <a:spcPts val="0"/>
              </a:spcBef>
            </a:pPr>
            <a:r>
              <a:rPr lang="ru-RU" sz="1800" dirty="0">
                <a:solidFill>
                  <a:schemeClr val="tx1"/>
                </a:solidFill>
                <a:latin typeface="Arial Narrow" panose="020B0606020202030204" pitchFamily="34" charset="0"/>
              </a:rPr>
              <a:t>Вывод на околоземную орбиту спутника Земли — </a:t>
            </a:r>
            <a:r>
              <a:rPr lang="ru-RU" sz="1800" b="1" dirty="0">
                <a:solidFill>
                  <a:schemeClr val="tx1"/>
                </a:solidFill>
                <a:latin typeface="Arial Narrow" panose="020B0606020202030204" pitchFamily="34" charset="0"/>
              </a:rPr>
              <a:t>Белорусского космического аппарата (БКА),</a:t>
            </a:r>
            <a:r>
              <a:rPr lang="ru-RU" sz="1800" dirty="0">
                <a:solidFill>
                  <a:schemeClr val="tx1"/>
                </a:solidFill>
                <a:latin typeface="Arial Narrow" panose="020B0606020202030204" pitchFamily="34" charset="0"/>
              </a:rPr>
              <a:t> наличие в Беларуси суперсовременных технологий и наукоёмких производств позволили нашей стране войти в число космических держав.</a:t>
            </a:r>
          </a:p>
          <a:p>
            <a:pPr algn="just">
              <a:lnSpc>
                <a:spcPct val="100000"/>
              </a:lnSpc>
              <a:spcBef>
                <a:spcPts val="0"/>
              </a:spcBef>
            </a:pPr>
            <a:r>
              <a:rPr lang="ru-RU" sz="1800" dirty="0">
                <a:solidFill>
                  <a:schemeClr val="tx1"/>
                </a:solidFill>
                <a:latin typeface="Arial Narrow" panose="020B0606020202030204" pitchFamily="34" charset="0"/>
              </a:rPr>
              <a:t>В 2012  году с космодрома Байконур (Российская Федерация) был запущен БКА. </a:t>
            </a:r>
          </a:p>
          <a:p>
            <a:pPr algn="just">
              <a:lnSpc>
                <a:spcPct val="100000"/>
              </a:lnSpc>
              <a:spcBef>
                <a:spcPts val="0"/>
              </a:spcBef>
            </a:pPr>
            <a:r>
              <a:rPr lang="ru-RU" sz="1800" dirty="0">
                <a:solidFill>
                  <a:schemeClr val="tx1"/>
                </a:solidFill>
                <a:latin typeface="Arial Narrow" panose="020B0606020202030204" pitchFamily="34" charset="0"/>
              </a:rPr>
              <a:t>В 2016 году с космодрома Сичан (Китайская Народная Республика) на орбиту выведен спутник связи и вещания BELINTERSAT-1. </a:t>
            </a:r>
          </a:p>
          <a:p>
            <a:pPr algn="just">
              <a:lnSpc>
                <a:spcPct val="100000"/>
              </a:lnSpc>
              <a:spcBef>
                <a:spcPts val="0"/>
              </a:spcBef>
            </a:pPr>
            <a:r>
              <a:rPr lang="ru-RU" sz="1800" dirty="0">
                <a:solidFill>
                  <a:schemeClr val="tx1"/>
                </a:solidFill>
                <a:latin typeface="Arial Narrow" panose="020B0606020202030204" pitchFamily="34" charset="0"/>
              </a:rPr>
              <a:t>В  2018 и 2024  годах запущены два наноспутника Белорусского государственного </a:t>
            </a:r>
          </a:p>
          <a:p>
            <a:pPr algn="just">
              <a:lnSpc>
                <a:spcPct val="100000"/>
              </a:lnSpc>
              <a:spcBef>
                <a:spcPts val="0"/>
              </a:spcBef>
            </a:pPr>
            <a:r>
              <a:rPr lang="ru-RU" sz="1800" dirty="0">
                <a:solidFill>
                  <a:schemeClr val="tx1"/>
                </a:solidFill>
                <a:latin typeface="Arial Narrow" panose="020B0606020202030204" pitchFamily="34" charset="0"/>
              </a:rPr>
              <a:t>университета. </a:t>
            </a:r>
          </a:p>
          <a:p>
            <a:pPr algn="just">
              <a:lnSpc>
                <a:spcPct val="100000"/>
              </a:lnSpc>
              <a:spcBef>
                <a:spcPts val="0"/>
              </a:spcBef>
            </a:pPr>
            <a:r>
              <a:rPr lang="ru-RU" sz="1800" dirty="0">
                <a:solidFill>
                  <a:schemeClr val="tx1"/>
                </a:solidFill>
                <a:latin typeface="Arial Narrow" panose="020B0606020202030204" pitchFamily="34" charset="0"/>
              </a:rPr>
              <a:t>На базе спутников созданы </a:t>
            </a:r>
            <a:r>
              <a:rPr lang="ru-RU" sz="1800" b="1" dirty="0">
                <a:solidFill>
                  <a:schemeClr val="tx1"/>
                </a:solidFill>
                <a:latin typeface="Arial Narrow" panose="020B0606020202030204" pitchFamily="34" charset="0"/>
              </a:rPr>
              <a:t>Белорусская космическая система дистанционного зондирования Земли, Национальная система спутниковой связи и вещания Республики Беларусь. </a:t>
            </a:r>
          </a:p>
          <a:p>
            <a:pPr algn="just">
              <a:lnSpc>
                <a:spcPct val="100000"/>
              </a:lnSpc>
              <a:spcBef>
                <a:spcPts val="0"/>
              </a:spcBef>
            </a:pPr>
            <a:r>
              <a:rPr lang="ru-RU" sz="1800" b="1" dirty="0">
                <a:solidFill>
                  <a:schemeClr val="tx1"/>
                </a:solidFill>
                <a:latin typeface="Arial Narrow" panose="020B0606020202030204" pitchFamily="34" charset="0"/>
              </a:rPr>
              <a:t>Марина Василевская </a:t>
            </a:r>
            <a:r>
              <a:rPr lang="ru-RU" sz="1800" dirty="0">
                <a:solidFill>
                  <a:schemeClr val="tx1"/>
                </a:solidFill>
                <a:latin typeface="Arial Narrow" panose="020B0606020202030204" pitchFamily="34" charset="0"/>
              </a:rPr>
              <a:t>— первый космонавт в истории белорусского суверенного государства, побывавший на орбитальной станции, и первая белорусская женщина-космонавт.</a:t>
            </a:r>
          </a:p>
          <a:p>
            <a:pPr algn="just">
              <a:lnSpc>
                <a:spcPct val="100000"/>
              </a:lnSpc>
              <a:spcBef>
                <a:spcPts val="0"/>
              </a:spcBef>
            </a:pPr>
            <a:r>
              <a:rPr lang="ru-RU" sz="1800" b="1" dirty="0">
                <a:solidFill>
                  <a:schemeClr val="tx1"/>
                </a:solidFill>
                <a:latin typeface="Arial Narrow" panose="020B0606020202030204" pitchFamily="34" charset="0"/>
              </a:rPr>
              <a:t>Космическая отрасль Беларуси </a:t>
            </a:r>
            <a:r>
              <a:rPr lang="ru-RU" sz="1800" dirty="0">
                <a:solidFill>
                  <a:schemeClr val="tx1"/>
                </a:solidFill>
                <a:latin typeface="Arial Narrow" panose="020B0606020202030204" pitchFamily="34" charset="0"/>
              </a:rPr>
              <a:t>вносит значимый вклад в экономику страны. Информация, получаемая через систему дистанционного зондирования Земли, используется для прогноза погоды, оценки состояния лесов, предотвращения пожароопасных ситуаций, изучения климатических изменений, прогнозирования урожайности сельскохозяйственных культур. </a:t>
            </a:r>
          </a:p>
        </p:txBody>
      </p:sp>
      <p:sp>
        <p:nvSpPr>
          <p:cNvPr id="8" name="Прямоугольник 7">
            <a:extLst>
              <a:ext uri="{FF2B5EF4-FFF2-40B4-BE49-F238E27FC236}">
                <a16:creationId xmlns:a16="http://schemas.microsoft.com/office/drawing/2014/main" id="{D1AD2562-9414-4807-8C88-F386D2353D66}"/>
              </a:ext>
            </a:extLst>
          </p:cNvPr>
          <p:cNvSpPr/>
          <p:nvPr/>
        </p:nvSpPr>
        <p:spPr>
          <a:xfrm>
            <a:off x="4142053" y="242647"/>
            <a:ext cx="7071634" cy="44588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a:t>Беларусь – космическая держава</a:t>
            </a:r>
          </a:p>
        </p:txBody>
      </p:sp>
      <p:pic>
        <p:nvPicPr>
          <p:cNvPr id="6" name="Рисунок 5">
            <a:extLst>
              <a:ext uri="{FF2B5EF4-FFF2-40B4-BE49-F238E27FC236}">
                <a16:creationId xmlns:a16="http://schemas.microsoft.com/office/drawing/2014/main" id="{7C1049CF-A560-4D84-AC94-28E3E647D303}"/>
              </a:ext>
            </a:extLst>
          </p:cNvPr>
          <p:cNvPicPr>
            <a:picLocks noChangeAspect="1"/>
          </p:cNvPicPr>
          <p:nvPr/>
        </p:nvPicPr>
        <p:blipFill>
          <a:blip r:embed="rId2"/>
          <a:stretch>
            <a:fillRect/>
          </a:stretch>
        </p:blipFill>
        <p:spPr>
          <a:xfrm>
            <a:off x="127444" y="3330934"/>
            <a:ext cx="3134635" cy="1953628"/>
          </a:xfrm>
          <a:prstGeom prst="rect">
            <a:avLst/>
          </a:prstGeom>
        </p:spPr>
      </p:pic>
    </p:spTree>
    <p:extLst>
      <p:ext uri="{BB962C8B-B14F-4D97-AF65-F5344CB8AC3E}">
        <p14:creationId xmlns:p14="http://schemas.microsoft.com/office/powerpoint/2010/main" val="100100353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C886128-360E-450D-93EF-FE86769CFA69}"/>
              </a:ext>
            </a:extLst>
          </p:cNvPr>
          <p:cNvSpPr>
            <a:spLocks noGrp="1"/>
          </p:cNvSpPr>
          <p:nvPr>
            <p:ph type="title"/>
          </p:nvPr>
        </p:nvSpPr>
        <p:spPr>
          <a:xfrm>
            <a:off x="240339" y="978195"/>
            <a:ext cx="2947482" cy="1748227"/>
          </a:xfrm>
        </p:spPr>
        <p:txBody>
          <a:bodyPr>
            <a:normAutofit/>
          </a:bodyPr>
          <a:lstStyle/>
          <a:p>
            <a:r>
              <a:rPr lang="ru-RU" sz="3200" dirty="0"/>
              <a:t>Достижения современной Беларуси </a:t>
            </a:r>
          </a:p>
        </p:txBody>
      </p:sp>
      <p:sp>
        <p:nvSpPr>
          <p:cNvPr id="7" name="Объект 6">
            <a:extLst>
              <a:ext uri="{FF2B5EF4-FFF2-40B4-BE49-F238E27FC236}">
                <a16:creationId xmlns:a16="http://schemas.microsoft.com/office/drawing/2014/main" id="{907B8862-226F-472B-9648-FE9550BEC926}"/>
              </a:ext>
            </a:extLst>
          </p:cNvPr>
          <p:cNvSpPr>
            <a:spLocks noGrp="1"/>
          </p:cNvSpPr>
          <p:nvPr>
            <p:ph idx="1"/>
          </p:nvPr>
        </p:nvSpPr>
        <p:spPr>
          <a:xfrm>
            <a:off x="3765468" y="1157682"/>
            <a:ext cx="8068746" cy="4890780"/>
          </a:xfrm>
          <a:ln w="12700">
            <a:solidFill>
              <a:schemeClr val="accent2">
                <a:lumMod val="50000"/>
              </a:schemeClr>
            </a:solidFill>
          </a:ln>
        </p:spPr>
        <p:txBody>
          <a:bodyPr>
            <a:normAutofit lnSpcReduction="10000"/>
          </a:bodyPr>
          <a:lstStyle/>
          <a:p>
            <a:pPr algn="just"/>
            <a:r>
              <a:rPr lang="ru-RU" sz="2200" dirty="0">
                <a:solidFill>
                  <a:schemeClr val="tx1"/>
                </a:solidFill>
                <a:latin typeface="Arial Narrow" panose="020B0606020202030204" pitchFamily="34" charset="0"/>
              </a:rPr>
              <a:t>В Беларуси успешно реализуется курс на построение IT-страны и переход к цифровой экономике.</a:t>
            </a:r>
          </a:p>
          <a:p>
            <a:pPr algn="just"/>
            <a:r>
              <a:rPr lang="ru-RU" sz="2200" b="1" dirty="0">
                <a:solidFill>
                  <a:schemeClr val="tx1"/>
                </a:solidFill>
                <a:latin typeface="Arial Narrow" panose="020B0606020202030204" pitchFamily="34" charset="0"/>
              </a:rPr>
              <a:t>Парк высоких технологий (ПВТ) </a:t>
            </a:r>
            <a:r>
              <a:rPr lang="ru-RU" sz="2200" dirty="0">
                <a:solidFill>
                  <a:schemeClr val="tx1"/>
                </a:solidFill>
                <a:latin typeface="Arial Narrow" panose="020B0606020202030204" pitchFamily="34" charset="0"/>
              </a:rPr>
              <a:t>создан в 2005 году. </a:t>
            </a:r>
          </a:p>
          <a:p>
            <a:pPr algn="just"/>
            <a:r>
              <a:rPr lang="ru-RU" sz="2200" dirty="0">
                <a:solidFill>
                  <a:schemeClr val="tx1"/>
                </a:solidFill>
                <a:latin typeface="Arial Narrow" panose="020B0606020202030204" pitchFamily="34" charset="0"/>
              </a:rPr>
              <a:t>Сегодня ПВТ считается ведущим IT-кластером в Центральной и Восточной Европе, предлагающим лучшие условия для открытия, ведения и развития бизнеса. Его уникальность заключается в удачном сочетании качественного технического образования, высокого уровня профессионализма IT-специалистов и государственной поддержки отрасли. </a:t>
            </a:r>
          </a:p>
          <a:p>
            <a:pPr algn="just"/>
            <a:r>
              <a:rPr lang="ru-RU" sz="2200" dirty="0">
                <a:solidFill>
                  <a:schemeClr val="tx1"/>
                </a:solidFill>
                <a:latin typeface="Arial Narrow" panose="020B0606020202030204" pitchFamily="34" charset="0"/>
              </a:rPr>
              <a:t>Беларусь входит в число мировых лидеров по экспорту IT-услуг на душу населения, а мобильные приложения, созданные резидентами белорусского Парка высоких технологий, используют около миллиарда человек более чем в 190 странах мира.</a:t>
            </a:r>
          </a:p>
          <a:p>
            <a:pPr algn="just"/>
            <a:r>
              <a:rPr lang="ru-RU" sz="2200" dirty="0">
                <a:solidFill>
                  <a:schemeClr val="tx1"/>
                </a:solidFill>
                <a:latin typeface="Arial Narrow" panose="020B0606020202030204" pitchFamily="34" charset="0"/>
              </a:rPr>
              <a:t>Все белорусские банки используют программное обеспечение, разработанное резидентами Парка высоких технологий</a:t>
            </a:r>
            <a:r>
              <a:rPr lang="ru-RU" sz="1800" dirty="0">
                <a:solidFill>
                  <a:schemeClr val="tx1"/>
                </a:solidFill>
                <a:latin typeface="Arial Narrow" panose="020B0606020202030204" pitchFamily="34" charset="0"/>
              </a:rPr>
              <a:t>.</a:t>
            </a:r>
          </a:p>
        </p:txBody>
      </p:sp>
      <p:sp>
        <p:nvSpPr>
          <p:cNvPr id="8" name="Прямоугольник 7">
            <a:extLst>
              <a:ext uri="{FF2B5EF4-FFF2-40B4-BE49-F238E27FC236}">
                <a16:creationId xmlns:a16="http://schemas.microsoft.com/office/drawing/2014/main" id="{D1AD2562-9414-4807-8C88-F386D2353D66}"/>
              </a:ext>
            </a:extLst>
          </p:cNvPr>
          <p:cNvSpPr/>
          <p:nvPr/>
        </p:nvSpPr>
        <p:spPr>
          <a:xfrm>
            <a:off x="4129611" y="251419"/>
            <a:ext cx="7071634" cy="4784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a:t>Парк высоких технологий</a:t>
            </a:r>
          </a:p>
        </p:txBody>
      </p:sp>
      <p:pic>
        <p:nvPicPr>
          <p:cNvPr id="6" name="Рисунок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4629" y="3105278"/>
            <a:ext cx="3078902" cy="2052601"/>
          </a:xfrm>
          <a:prstGeom prst="rect">
            <a:avLst/>
          </a:prstGeom>
        </p:spPr>
      </p:pic>
    </p:spTree>
    <p:extLst>
      <p:ext uri="{BB962C8B-B14F-4D97-AF65-F5344CB8AC3E}">
        <p14:creationId xmlns:p14="http://schemas.microsoft.com/office/powerpoint/2010/main" val="4172218165"/>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C886128-360E-450D-93EF-FE86769CFA69}"/>
              </a:ext>
            </a:extLst>
          </p:cNvPr>
          <p:cNvSpPr>
            <a:spLocks noGrp="1"/>
          </p:cNvSpPr>
          <p:nvPr>
            <p:ph type="title"/>
          </p:nvPr>
        </p:nvSpPr>
        <p:spPr>
          <a:xfrm>
            <a:off x="272537" y="944124"/>
            <a:ext cx="2947482" cy="1706797"/>
          </a:xfrm>
        </p:spPr>
        <p:txBody>
          <a:bodyPr>
            <a:normAutofit/>
          </a:bodyPr>
          <a:lstStyle/>
          <a:p>
            <a:r>
              <a:rPr lang="ru-RU" sz="3200" dirty="0"/>
              <a:t>Достижения современной Беларуси </a:t>
            </a:r>
          </a:p>
        </p:txBody>
      </p:sp>
      <p:sp>
        <p:nvSpPr>
          <p:cNvPr id="7" name="Объект 6">
            <a:extLst>
              <a:ext uri="{FF2B5EF4-FFF2-40B4-BE49-F238E27FC236}">
                <a16:creationId xmlns:a16="http://schemas.microsoft.com/office/drawing/2014/main" id="{907B8862-226F-472B-9648-FE9550BEC926}"/>
              </a:ext>
            </a:extLst>
          </p:cNvPr>
          <p:cNvSpPr>
            <a:spLocks noGrp="1"/>
          </p:cNvSpPr>
          <p:nvPr>
            <p:ph idx="1"/>
          </p:nvPr>
        </p:nvSpPr>
        <p:spPr>
          <a:xfrm>
            <a:off x="3883989" y="1580807"/>
            <a:ext cx="7919321" cy="4492822"/>
          </a:xfrm>
          <a:ln w="12700">
            <a:solidFill>
              <a:schemeClr val="accent2">
                <a:lumMod val="50000"/>
              </a:schemeClr>
            </a:solidFill>
          </a:ln>
        </p:spPr>
        <p:txBody>
          <a:bodyPr>
            <a:noAutofit/>
          </a:bodyPr>
          <a:lstStyle/>
          <a:p>
            <a:pPr algn="just"/>
            <a:r>
              <a:rPr lang="ru-RU" sz="2200" b="1" dirty="0">
                <a:solidFill>
                  <a:schemeClr val="tx1"/>
                </a:solidFill>
                <a:latin typeface="Arial Narrow" panose="020B0606020202030204" pitchFamily="34" charset="0"/>
              </a:rPr>
              <a:t>Белорусская национальная биотехнологическая корпорация (БНБК) </a:t>
            </a:r>
            <a:r>
              <a:rPr lang="ru-RU" sz="2200" dirty="0">
                <a:solidFill>
                  <a:schemeClr val="tx1"/>
                </a:solidFill>
                <a:latin typeface="Arial Narrow" panose="020B0606020202030204" pitchFamily="34" charset="0"/>
              </a:rPr>
              <a:t>реализует масштабный экспортоориентированный и импортозамещающий проект «Организация высокотехнологического агропромышленного производства полного цикла на 2016-2032 годы». </a:t>
            </a:r>
          </a:p>
          <a:p>
            <a:pPr algn="just"/>
            <a:r>
              <a:rPr lang="ru-RU" sz="2200" dirty="0">
                <a:solidFill>
                  <a:schemeClr val="tx1"/>
                </a:solidFill>
                <a:latin typeface="Arial Narrow" panose="020B0606020202030204" pitchFamily="34" charset="0"/>
              </a:rPr>
              <a:t>Масштабное строительство объектов БНБК началось в марте 2019 года. </a:t>
            </a:r>
          </a:p>
          <a:p>
            <a:pPr algn="just"/>
            <a:r>
              <a:rPr lang="ru-RU" sz="2200" dirty="0">
                <a:solidFill>
                  <a:schemeClr val="tx1"/>
                </a:solidFill>
                <a:latin typeface="Arial Narrow" panose="020B0606020202030204" pitchFamily="34" charset="0"/>
              </a:rPr>
              <a:t>Со второго полугодия 2020 года в режиме опытно-промышленной эксплуатации начался запуск зернохранилища, комбикормовых заводов и заводов по производству премиксов, а в конце 2021 года – в режиме опытно-промышленной эксплуатации запущен комплекс заводов по производству аминокислот. </a:t>
            </a:r>
          </a:p>
        </p:txBody>
      </p:sp>
      <p:sp>
        <p:nvSpPr>
          <p:cNvPr id="8" name="Прямоугольник 7">
            <a:extLst>
              <a:ext uri="{FF2B5EF4-FFF2-40B4-BE49-F238E27FC236}">
                <a16:creationId xmlns:a16="http://schemas.microsoft.com/office/drawing/2014/main" id="{D1AD2562-9414-4807-8C88-F386D2353D66}"/>
              </a:ext>
            </a:extLst>
          </p:cNvPr>
          <p:cNvSpPr/>
          <p:nvPr/>
        </p:nvSpPr>
        <p:spPr>
          <a:xfrm>
            <a:off x="4105105" y="291122"/>
            <a:ext cx="7071634" cy="9569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a:t>Белорусская национальная биотехнологическая корпорация</a:t>
            </a:r>
          </a:p>
        </p:txBody>
      </p:sp>
      <p:pic>
        <p:nvPicPr>
          <p:cNvPr id="3" name="Рисунок 2">
            <a:extLst>
              <a:ext uri="{FF2B5EF4-FFF2-40B4-BE49-F238E27FC236}">
                <a16:creationId xmlns:a16="http://schemas.microsoft.com/office/drawing/2014/main" id="{8115D439-4B4A-458F-AEDC-5D5CCC72EF4A}"/>
              </a:ext>
            </a:extLst>
          </p:cNvPr>
          <p:cNvPicPr>
            <a:picLocks noChangeAspect="1"/>
          </p:cNvPicPr>
          <p:nvPr/>
        </p:nvPicPr>
        <p:blipFill rotWithShape="1">
          <a:blip r:embed="rId2"/>
          <a:srcRect r="365" b="9332"/>
          <a:stretch/>
        </p:blipFill>
        <p:spPr>
          <a:xfrm>
            <a:off x="130349" y="3197498"/>
            <a:ext cx="3231857" cy="1646949"/>
          </a:xfrm>
          <a:prstGeom prst="rect">
            <a:avLst/>
          </a:prstGeom>
        </p:spPr>
      </p:pic>
    </p:spTree>
    <p:extLst>
      <p:ext uri="{BB962C8B-B14F-4D97-AF65-F5344CB8AC3E}">
        <p14:creationId xmlns:p14="http://schemas.microsoft.com/office/powerpoint/2010/main" val="6975883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C886128-360E-450D-93EF-FE86769CFA69}"/>
              </a:ext>
            </a:extLst>
          </p:cNvPr>
          <p:cNvSpPr>
            <a:spLocks noGrp="1"/>
          </p:cNvSpPr>
          <p:nvPr>
            <p:ph type="title"/>
          </p:nvPr>
        </p:nvSpPr>
        <p:spPr>
          <a:xfrm>
            <a:off x="221021" y="1123837"/>
            <a:ext cx="2947482" cy="1703253"/>
          </a:xfrm>
        </p:spPr>
        <p:txBody>
          <a:bodyPr>
            <a:normAutofit/>
          </a:bodyPr>
          <a:lstStyle/>
          <a:p>
            <a:r>
              <a:rPr lang="ru-RU" sz="3200" dirty="0"/>
              <a:t>Достижения современной Беларуси </a:t>
            </a:r>
          </a:p>
        </p:txBody>
      </p:sp>
      <p:sp>
        <p:nvSpPr>
          <p:cNvPr id="7" name="Объект 6">
            <a:extLst>
              <a:ext uri="{FF2B5EF4-FFF2-40B4-BE49-F238E27FC236}">
                <a16:creationId xmlns:a16="http://schemas.microsoft.com/office/drawing/2014/main" id="{907B8862-226F-472B-9648-FE9550BEC926}"/>
              </a:ext>
            </a:extLst>
          </p:cNvPr>
          <p:cNvSpPr>
            <a:spLocks noGrp="1"/>
          </p:cNvSpPr>
          <p:nvPr>
            <p:ph idx="1"/>
          </p:nvPr>
        </p:nvSpPr>
        <p:spPr>
          <a:xfrm>
            <a:off x="3780320" y="1158949"/>
            <a:ext cx="8031379" cy="4923069"/>
          </a:xfrm>
          <a:ln w="12700">
            <a:solidFill>
              <a:schemeClr val="accent2">
                <a:lumMod val="50000"/>
              </a:schemeClr>
            </a:solidFill>
          </a:ln>
        </p:spPr>
        <p:txBody>
          <a:bodyPr>
            <a:normAutofit/>
          </a:bodyPr>
          <a:lstStyle/>
          <a:p>
            <a:pPr algn="just"/>
            <a:r>
              <a:rPr lang="ru-RU" sz="2400" dirty="0">
                <a:solidFill>
                  <a:schemeClr val="tx1"/>
                </a:solidFill>
                <a:latin typeface="Arial Narrow" panose="020B0606020202030204" pitchFamily="34" charset="0"/>
              </a:rPr>
              <a:t>Национальный детский технопарк создан в 2021 году. </a:t>
            </a:r>
          </a:p>
          <a:p>
            <a:pPr algn="just"/>
            <a:r>
              <a:rPr lang="ru-RU" sz="2400" dirty="0">
                <a:solidFill>
                  <a:schemeClr val="tx1"/>
                </a:solidFill>
                <a:latin typeface="Arial Narrow" panose="020B0606020202030204" pitchFamily="34" charset="0"/>
              </a:rPr>
              <a:t>В нем ежегодно более 1500 учащихся IX-XI классов проходят обучение по одному из </a:t>
            </a:r>
            <a:r>
              <a:rPr lang="ru-RU" sz="2400" b="1" dirty="0">
                <a:solidFill>
                  <a:schemeClr val="tx1"/>
                </a:solidFill>
                <a:latin typeface="Arial Narrow" panose="020B0606020202030204" pitchFamily="34" charset="0"/>
              </a:rPr>
              <a:t>15 направлений</a:t>
            </a:r>
            <a:r>
              <a:rPr lang="ru-RU" sz="2400" dirty="0">
                <a:solidFill>
                  <a:schemeClr val="tx1"/>
                </a:solidFill>
                <a:latin typeface="Arial Narrow" panose="020B0606020202030204" pitchFamily="34" charset="0"/>
              </a:rPr>
              <a:t>, среди которых «Авиакосмические технологии», «Виртуальная и дополненная реальность», «Зеленая химия», «Инженерная экология», «Биотехнологии». </a:t>
            </a:r>
          </a:p>
          <a:p>
            <a:pPr algn="just"/>
            <a:r>
              <a:rPr lang="ru-RU" sz="2400" dirty="0">
                <a:solidFill>
                  <a:schemeClr val="tx1"/>
                </a:solidFill>
                <a:latin typeface="Arial Narrow" panose="020B0606020202030204" pitchFamily="34" charset="0"/>
              </a:rPr>
              <a:t>Детский технопарк – настоящая кузница кадров для высокотехнологичных отраслей экономики. Лучшие выпускники могут поступать в учреждения высшего образования без экзаменов по рекомендации Наблюдательного совета и результатам собеседования.</a:t>
            </a:r>
          </a:p>
        </p:txBody>
      </p:sp>
      <p:sp>
        <p:nvSpPr>
          <p:cNvPr id="8" name="Прямоугольник 7">
            <a:extLst>
              <a:ext uri="{FF2B5EF4-FFF2-40B4-BE49-F238E27FC236}">
                <a16:creationId xmlns:a16="http://schemas.microsoft.com/office/drawing/2014/main" id="{D1AD2562-9414-4807-8C88-F386D2353D66}"/>
              </a:ext>
            </a:extLst>
          </p:cNvPr>
          <p:cNvSpPr/>
          <p:nvPr/>
        </p:nvSpPr>
        <p:spPr>
          <a:xfrm>
            <a:off x="4105105" y="208918"/>
            <a:ext cx="7071634" cy="65396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a:t>Национальный детский технопарк</a:t>
            </a:r>
          </a:p>
        </p:txBody>
      </p:sp>
      <p:pic>
        <p:nvPicPr>
          <p:cNvPr id="3" name="Рисунок 2">
            <a:extLst>
              <a:ext uri="{FF2B5EF4-FFF2-40B4-BE49-F238E27FC236}">
                <a16:creationId xmlns:a16="http://schemas.microsoft.com/office/drawing/2014/main" id="{875A4C75-53A1-4E18-9897-AF5F62FC6CE4}"/>
              </a:ext>
            </a:extLst>
          </p:cNvPr>
          <p:cNvPicPr>
            <a:picLocks noChangeAspect="1"/>
          </p:cNvPicPr>
          <p:nvPr/>
        </p:nvPicPr>
        <p:blipFill>
          <a:blip r:embed="rId2"/>
          <a:stretch>
            <a:fillRect/>
          </a:stretch>
        </p:blipFill>
        <p:spPr>
          <a:xfrm>
            <a:off x="129578" y="3537787"/>
            <a:ext cx="3130368" cy="1260715"/>
          </a:xfrm>
          <a:prstGeom prst="rect">
            <a:avLst/>
          </a:prstGeom>
        </p:spPr>
      </p:pic>
    </p:spTree>
    <p:extLst>
      <p:ext uri="{BB962C8B-B14F-4D97-AF65-F5344CB8AC3E}">
        <p14:creationId xmlns:p14="http://schemas.microsoft.com/office/powerpoint/2010/main" val="359501833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098E688-07F5-45CE-A1F9-DC9EC6FEFFBD}"/>
              </a:ext>
            </a:extLst>
          </p:cNvPr>
          <p:cNvSpPr>
            <a:spLocks noGrp="1"/>
          </p:cNvSpPr>
          <p:nvPr>
            <p:ph type="title"/>
          </p:nvPr>
        </p:nvSpPr>
        <p:spPr>
          <a:xfrm>
            <a:off x="0" y="867516"/>
            <a:ext cx="3327589" cy="2651209"/>
          </a:xfrm>
        </p:spPr>
        <p:txBody>
          <a:bodyPr>
            <a:normAutofit fontScale="90000"/>
          </a:bodyPr>
          <a:lstStyle/>
          <a:p>
            <a:r>
              <a:rPr lang="ru-RU" sz="3200" dirty="0"/>
              <a:t>Достижения современной Беларуси </a:t>
            </a:r>
            <a:br>
              <a:rPr lang="ru-RU" sz="3200" dirty="0"/>
            </a:br>
            <a:br>
              <a:rPr lang="ru-RU" sz="3200" dirty="0"/>
            </a:br>
            <a:br>
              <a:rPr lang="ru-RU" sz="3200" dirty="0"/>
            </a:br>
            <a:endParaRPr lang="ru-RU" dirty="0"/>
          </a:p>
        </p:txBody>
      </p:sp>
      <p:pic>
        <p:nvPicPr>
          <p:cNvPr id="4" name="Объект 3">
            <a:extLst>
              <a:ext uri="{FF2B5EF4-FFF2-40B4-BE49-F238E27FC236}">
                <a16:creationId xmlns:a16="http://schemas.microsoft.com/office/drawing/2014/main" id="{5D031DF1-8C6B-451B-AB03-7E64B433EEED}"/>
              </a:ext>
            </a:extLst>
          </p:cNvPr>
          <p:cNvPicPr>
            <a:picLocks noGrp="1" noChangeAspect="1"/>
          </p:cNvPicPr>
          <p:nvPr>
            <p:ph idx="1"/>
          </p:nvPr>
        </p:nvPicPr>
        <p:blipFill>
          <a:blip r:embed="rId2"/>
          <a:stretch>
            <a:fillRect/>
          </a:stretch>
        </p:blipFill>
        <p:spPr>
          <a:xfrm>
            <a:off x="3618830" y="1676200"/>
            <a:ext cx="7137865" cy="4015049"/>
          </a:xfrm>
          <a:prstGeom prst="rect">
            <a:avLst/>
          </a:prstGeom>
        </p:spPr>
      </p:pic>
      <p:sp>
        <p:nvSpPr>
          <p:cNvPr id="6" name="Прямоугольник 5">
            <a:extLst>
              <a:ext uri="{FF2B5EF4-FFF2-40B4-BE49-F238E27FC236}">
                <a16:creationId xmlns:a16="http://schemas.microsoft.com/office/drawing/2014/main" id="{14625AF5-5F7C-47BD-82AA-A7E332C94ABC}"/>
              </a:ext>
            </a:extLst>
          </p:cNvPr>
          <p:cNvSpPr/>
          <p:nvPr/>
        </p:nvSpPr>
        <p:spPr>
          <a:xfrm>
            <a:off x="3975606" y="5682567"/>
            <a:ext cx="5850832" cy="307777"/>
          </a:xfrm>
          <a:prstGeom prst="rect">
            <a:avLst/>
          </a:prstGeom>
        </p:spPr>
        <p:txBody>
          <a:bodyPr wrap="none">
            <a:spAutoFit/>
          </a:bodyPr>
          <a:lstStyle/>
          <a:p>
            <a:r>
              <a:rPr lang="ru-RU" sz="1400" dirty="0"/>
              <a:t>363 участника (учащиеся колледжей, студенты ВУЗов, молодые рабочие)</a:t>
            </a:r>
          </a:p>
        </p:txBody>
      </p:sp>
      <p:sp>
        <p:nvSpPr>
          <p:cNvPr id="7" name="Прямоугольник 6">
            <a:extLst>
              <a:ext uri="{FF2B5EF4-FFF2-40B4-BE49-F238E27FC236}">
                <a16:creationId xmlns:a16="http://schemas.microsoft.com/office/drawing/2014/main" id="{B3E56C21-223D-41CC-BAE4-85F1121C050D}"/>
              </a:ext>
            </a:extLst>
          </p:cNvPr>
          <p:cNvSpPr/>
          <p:nvPr/>
        </p:nvSpPr>
        <p:spPr>
          <a:xfrm>
            <a:off x="3968520" y="5891097"/>
            <a:ext cx="2409121" cy="307777"/>
          </a:xfrm>
          <a:prstGeom prst="rect">
            <a:avLst/>
          </a:prstGeom>
        </p:spPr>
        <p:txBody>
          <a:bodyPr wrap="none">
            <a:spAutoFit/>
          </a:bodyPr>
          <a:lstStyle/>
          <a:p>
            <a:r>
              <a:rPr lang="ru-RU" sz="1400" dirty="0"/>
              <a:t>304 белорусских участников </a:t>
            </a:r>
          </a:p>
        </p:txBody>
      </p:sp>
      <p:sp>
        <p:nvSpPr>
          <p:cNvPr id="8" name="Прямоугольник 7">
            <a:extLst>
              <a:ext uri="{FF2B5EF4-FFF2-40B4-BE49-F238E27FC236}">
                <a16:creationId xmlns:a16="http://schemas.microsoft.com/office/drawing/2014/main" id="{884827B0-97D5-4E1D-9DC0-7BDE73CD0DDB}"/>
              </a:ext>
            </a:extLst>
          </p:cNvPr>
          <p:cNvSpPr/>
          <p:nvPr/>
        </p:nvSpPr>
        <p:spPr>
          <a:xfrm>
            <a:off x="3968520" y="6075051"/>
            <a:ext cx="2261388" cy="307777"/>
          </a:xfrm>
          <a:prstGeom prst="rect">
            <a:avLst/>
          </a:prstGeom>
        </p:spPr>
        <p:txBody>
          <a:bodyPr wrap="none">
            <a:spAutoFit/>
          </a:bodyPr>
          <a:lstStyle/>
          <a:p>
            <a:r>
              <a:rPr lang="ru-RU" sz="1400" dirty="0"/>
              <a:t>59 зарубежных участников</a:t>
            </a:r>
          </a:p>
        </p:txBody>
      </p:sp>
      <p:sp>
        <p:nvSpPr>
          <p:cNvPr id="10" name="Прямоугольник 9">
            <a:extLst>
              <a:ext uri="{FF2B5EF4-FFF2-40B4-BE49-F238E27FC236}">
                <a16:creationId xmlns:a16="http://schemas.microsoft.com/office/drawing/2014/main" id="{14F78054-F38C-4412-AADB-1A73871D9551}"/>
              </a:ext>
            </a:extLst>
          </p:cNvPr>
          <p:cNvSpPr/>
          <p:nvPr/>
        </p:nvSpPr>
        <p:spPr>
          <a:xfrm>
            <a:off x="6370147" y="1676200"/>
            <a:ext cx="1576457" cy="307777"/>
          </a:xfrm>
          <a:prstGeom prst="rect">
            <a:avLst/>
          </a:prstGeom>
        </p:spPr>
        <p:txBody>
          <a:bodyPr wrap="none">
            <a:spAutoFit/>
          </a:bodyPr>
          <a:lstStyle/>
          <a:p>
            <a:r>
              <a:rPr lang="ru-RU" sz="1400" b="1" dirty="0">
                <a:solidFill>
                  <a:srgbClr val="3366CC"/>
                </a:solidFill>
                <a:latin typeface="Times New Roman" panose="02020603050405020304" pitchFamily="18" charset="0"/>
                <a:cs typeface="Times New Roman" panose="02020603050405020304" pitchFamily="18" charset="0"/>
              </a:rPr>
              <a:t>23 - 26 мая 2025 г</a:t>
            </a:r>
          </a:p>
        </p:txBody>
      </p:sp>
      <p:pic>
        <p:nvPicPr>
          <p:cNvPr id="11" name="Рисунок 10">
            <a:extLst>
              <a:ext uri="{FF2B5EF4-FFF2-40B4-BE49-F238E27FC236}">
                <a16:creationId xmlns:a16="http://schemas.microsoft.com/office/drawing/2014/main" id="{695C1D51-B149-45FD-99E7-D2321FE800D2}"/>
              </a:ext>
            </a:extLst>
          </p:cNvPr>
          <p:cNvPicPr>
            <a:picLocks noChangeAspect="1"/>
          </p:cNvPicPr>
          <p:nvPr/>
        </p:nvPicPr>
        <p:blipFill>
          <a:blip r:embed="rId3"/>
          <a:stretch>
            <a:fillRect/>
          </a:stretch>
        </p:blipFill>
        <p:spPr>
          <a:xfrm>
            <a:off x="145473" y="2307558"/>
            <a:ext cx="1322947" cy="1767993"/>
          </a:xfrm>
          <a:prstGeom prst="rect">
            <a:avLst/>
          </a:prstGeom>
        </p:spPr>
      </p:pic>
      <p:pic>
        <p:nvPicPr>
          <p:cNvPr id="12" name="Рисунок 11">
            <a:extLst>
              <a:ext uri="{FF2B5EF4-FFF2-40B4-BE49-F238E27FC236}">
                <a16:creationId xmlns:a16="http://schemas.microsoft.com/office/drawing/2014/main" id="{8514B9AE-2FFE-4145-B4A0-9C4CA94A77E4}"/>
              </a:ext>
            </a:extLst>
          </p:cNvPr>
          <p:cNvPicPr>
            <a:picLocks noChangeAspect="1"/>
          </p:cNvPicPr>
          <p:nvPr/>
        </p:nvPicPr>
        <p:blipFill>
          <a:blip r:embed="rId4"/>
          <a:stretch>
            <a:fillRect/>
          </a:stretch>
        </p:blipFill>
        <p:spPr>
          <a:xfrm>
            <a:off x="1677287" y="2393801"/>
            <a:ext cx="1441435" cy="1914287"/>
          </a:xfrm>
          <a:prstGeom prst="rect">
            <a:avLst/>
          </a:prstGeom>
        </p:spPr>
      </p:pic>
      <p:pic>
        <p:nvPicPr>
          <p:cNvPr id="13" name="Рисунок 12">
            <a:extLst>
              <a:ext uri="{FF2B5EF4-FFF2-40B4-BE49-F238E27FC236}">
                <a16:creationId xmlns:a16="http://schemas.microsoft.com/office/drawing/2014/main" id="{5A924F84-3DF9-4860-B614-6C5992125189}"/>
              </a:ext>
            </a:extLst>
          </p:cNvPr>
          <p:cNvPicPr>
            <a:picLocks noChangeAspect="1"/>
          </p:cNvPicPr>
          <p:nvPr/>
        </p:nvPicPr>
        <p:blipFill>
          <a:blip r:embed="rId5"/>
          <a:stretch>
            <a:fillRect/>
          </a:stretch>
        </p:blipFill>
        <p:spPr>
          <a:xfrm>
            <a:off x="525668" y="4184687"/>
            <a:ext cx="823031" cy="1822862"/>
          </a:xfrm>
          <a:prstGeom prst="rect">
            <a:avLst/>
          </a:prstGeom>
        </p:spPr>
      </p:pic>
      <p:sp>
        <p:nvSpPr>
          <p:cNvPr id="14" name="Прямоугольник 13">
            <a:extLst>
              <a:ext uri="{FF2B5EF4-FFF2-40B4-BE49-F238E27FC236}">
                <a16:creationId xmlns:a16="http://schemas.microsoft.com/office/drawing/2014/main" id="{DC4C5471-174F-4E56-92EE-DCAAED61D159}"/>
              </a:ext>
            </a:extLst>
          </p:cNvPr>
          <p:cNvSpPr/>
          <p:nvPr/>
        </p:nvSpPr>
        <p:spPr>
          <a:xfrm>
            <a:off x="3651946" y="182412"/>
            <a:ext cx="7071634" cy="50871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a:t>Система образования </a:t>
            </a:r>
          </a:p>
        </p:txBody>
      </p:sp>
      <p:sp>
        <p:nvSpPr>
          <p:cNvPr id="15" name="Прямоугольник 14">
            <a:extLst>
              <a:ext uri="{FF2B5EF4-FFF2-40B4-BE49-F238E27FC236}">
                <a16:creationId xmlns:a16="http://schemas.microsoft.com/office/drawing/2014/main" id="{FC2F60FA-7F66-40E8-B88D-A2E69A1712A0}"/>
              </a:ext>
            </a:extLst>
          </p:cNvPr>
          <p:cNvSpPr/>
          <p:nvPr/>
        </p:nvSpPr>
        <p:spPr>
          <a:xfrm>
            <a:off x="3592783" y="783652"/>
            <a:ext cx="7620932" cy="954107"/>
          </a:xfrm>
          <a:prstGeom prst="rect">
            <a:avLst/>
          </a:prstGeom>
        </p:spPr>
        <p:txBody>
          <a:bodyPr wrap="square">
            <a:spAutoFit/>
          </a:bodyPr>
          <a:lstStyle/>
          <a:p>
            <a:r>
              <a:rPr lang="ru-RU" sz="1400" dirty="0"/>
              <a:t>В целях повышения престижа профессионального образования,</a:t>
            </a:r>
          </a:p>
          <a:p>
            <a:r>
              <a:rPr lang="ru-RU" sz="1400" dirty="0"/>
              <a:t>привлечения молодежи в производственный сектор экономики, повышения</a:t>
            </a:r>
          </a:p>
          <a:p>
            <a:r>
              <a:rPr lang="ru-RU" sz="1400" dirty="0"/>
              <a:t>уровня профессионализма и производительности труда рабочих и специалистов 2 раза в год проводится Республиканский конкурс профессионального мастерства «</a:t>
            </a:r>
            <a:r>
              <a:rPr lang="ru-RU" sz="1400" dirty="0" err="1"/>
              <a:t>ProfSkills</a:t>
            </a:r>
            <a:r>
              <a:rPr lang="ru-RU" sz="1400" dirty="0"/>
              <a:t> </a:t>
            </a:r>
            <a:r>
              <a:rPr lang="ru-RU" sz="1400" dirty="0" err="1"/>
              <a:t>Belarus</a:t>
            </a:r>
            <a:r>
              <a:rPr lang="ru-RU" sz="1400" dirty="0"/>
              <a:t>»</a:t>
            </a:r>
          </a:p>
        </p:txBody>
      </p:sp>
      <p:pic>
        <p:nvPicPr>
          <p:cNvPr id="16" name="Рисунок 15">
            <a:extLst>
              <a:ext uri="{FF2B5EF4-FFF2-40B4-BE49-F238E27FC236}">
                <a16:creationId xmlns:a16="http://schemas.microsoft.com/office/drawing/2014/main" id="{289034E3-EA78-49EB-8567-B9BF3BC57DE5}"/>
              </a:ext>
            </a:extLst>
          </p:cNvPr>
          <p:cNvPicPr>
            <a:picLocks noChangeAspect="1"/>
          </p:cNvPicPr>
          <p:nvPr/>
        </p:nvPicPr>
        <p:blipFill>
          <a:blip r:embed="rId6"/>
          <a:stretch>
            <a:fillRect/>
          </a:stretch>
        </p:blipFill>
        <p:spPr>
          <a:xfrm>
            <a:off x="1591313" y="4506445"/>
            <a:ext cx="1777463" cy="1184804"/>
          </a:xfrm>
          <a:prstGeom prst="rect">
            <a:avLst/>
          </a:prstGeom>
        </p:spPr>
      </p:pic>
    </p:spTree>
    <p:extLst>
      <p:ext uri="{BB962C8B-B14F-4D97-AF65-F5344CB8AC3E}">
        <p14:creationId xmlns:p14="http://schemas.microsoft.com/office/powerpoint/2010/main" val="170254630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C886128-360E-450D-93EF-FE86769CFA69}"/>
              </a:ext>
            </a:extLst>
          </p:cNvPr>
          <p:cNvSpPr>
            <a:spLocks noGrp="1"/>
          </p:cNvSpPr>
          <p:nvPr>
            <p:ph type="title"/>
          </p:nvPr>
        </p:nvSpPr>
        <p:spPr>
          <a:xfrm>
            <a:off x="313300" y="705583"/>
            <a:ext cx="2947482" cy="1432585"/>
          </a:xfrm>
        </p:spPr>
        <p:txBody>
          <a:bodyPr>
            <a:normAutofit/>
          </a:bodyPr>
          <a:lstStyle/>
          <a:p>
            <a:r>
              <a:rPr lang="ru-RU" sz="3200" dirty="0"/>
              <a:t>Достижения современной Беларуси </a:t>
            </a:r>
          </a:p>
        </p:txBody>
      </p:sp>
      <p:sp>
        <p:nvSpPr>
          <p:cNvPr id="7" name="Объект 6">
            <a:extLst>
              <a:ext uri="{FF2B5EF4-FFF2-40B4-BE49-F238E27FC236}">
                <a16:creationId xmlns:a16="http://schemas.microsoft.com/office/drawing/2014/main" id="{907B8862-226F-472B-9648-FE9550BEC926}"/>
              </a:ext>
            </a:extLst>
          </p:cNvPr>
          <p:cNvSpPr>
            <a:spLocks noGrp="1"/>
          </p:cNvSpPr>
          <p:nvPr>
            <p:ph idx="1"/>
          </p:nvPr>
        </p:nvSpPr>
        <p:spPr>
          <a:xfrm>
            <a:off x="3691044" y="907542"/>
            <a:ext cx="7457926" cy="5065420"/>
          </a:xfrm>
          <a:ln w="12700">
            <a:solidFill>
              <a:schemeClr val="accent4">
                <a:lumMod val="50000"/>
              </a:schemeClr>
            </a:solidFill>
          </a:ln>
        </p:spPr>
        <p:txBody>
          <a:bodyPr>
            <a:normAutofit lnSpcReduction="10000"/>
          </a:bodyPr>
          <a:lstStyle/>
          <a:p>
            <a:pPr algn="just"/>
            <a:endParaRPr lang="ru-RU" b="1" dirty="0">
              <a:solidFill>
                <a:schemeClr val="tx1"/>
              </a:solidFill>
              <a:latin typeface="Arial Narrow" panose="020B0606020202030204" pitchFamily="34" charset="0"/>
            </a:endParaRPr>
          </a:p>
          <a:p>
            <a:pPr algn="just"/>
            <a:r>
              <a:rPr lang="ru-RU" b="1" dirty="0">
                <a:solidFill>
                  <a:schemeClr val="tx1"/>
                </a:solidFill>
                <a:latin typeface="Arial Narrow" panose="020B0606020202030204" pitchFamily="34" charset="0"/>
              </a:rPr>
              <a:t>О качестве профессионального образования в Беларуси свидетельствуют победы учащихся колледжей на международных конкурсах: </a:t>
            </a:r>
          </a:p>
          <a:p>
            <a:r>
              <a:rPr lang="ru-RU" sz="1200" b="1" dirty="0">
                <a:solidFill>
                  <a:schemeClr val="tx1"/>
                </a:solidFill>
                <a:latin typeface="Arial Narrow" panose="020B0606020202030204" pitchFamily="34" charset="0"/>
              </a:rPr>
              <a:t>региональный этап Всероссийского чемпионатного движения по профессиональному мастерству «Профессионалы» (г. Хабаровск, РФ) </a:t>
            </a:r>
          </a:p>
          <a:p>
            <a:r>
              <a:rPr lang="ru-RU" sz="1200" b="1" dirty="0">
                <a:solidFill>
                  <a:schemeClr val="tx1"/>
                </a:solidFill>
                <a:latin typeface="Arial Narrow" panose="020B0606020202030204" pitchFamily="34" charset="0"/>
              </a:rPr>
              <a:t>Чемпионат высоких технологий Новосибирской области (РФ) </a:t>
            </a:r>
          </a:p>
          <a:p>
            <a:r>
              <a:rPr lang="ru-RU" sz="1200" b="1" dirty="0">
                <a:solidFill>
                  <a:schemeClr val="tx1"/>
                </a:solidFill>
                <a:latin typeface="Arial Narrow" panose="020B0606020202030204" pitchFamily="34" charset="0"/>
              </a:rPr>
              <a:t>межрегиональный этап c международным участием чемпионата «KEDRWELD» (г. Санкт-Петербург, РФ)</a:t>
            </a:r>
          </a:p>
          <a:p>
            <a:r>
              <a:rPr lang="ru-RU" sz="1200" b="1" dirty="0">
                <a:solidFill>
                  <a:schemeClr val="tx1"/>
                </a:solidFill>
                <a:latin typeface="Arial Narrow" panose="020B0606020202030204" pitchFamily="34" charset="0"/>
              </a:rPr>
              <a:t>Четвертый Чемпионат профессионального мастерства «Кубок Губернатора Санкт-Петербурга по робототехнике» (г. Санкт-Петербург, РФ)</a:t>
            </a:r>
          </a:p>
          <a:p>
            <a:r>
              <a:rPr lang="ru-RU" sz="1200" b="1" dirty="0">
                <a:solidFill>
                  <a:schemeClr val="tx1"/>
                </a:solidFill>
                <a:latin typeface="Arial Narrow" panose="020B0606020202030204" pitchFamily="34" charset="0"/>
              </a:rPr>
              <a:t>IX Отраслевой чемпионат профессионального мастерства Госкорпорации Росатом» – </a:t>
            </a:r>
            <a:r>
              <a:rPr lang="ru-RU" sz="1200" b="1" dirty="0" err="1">
                <a:solidFill>
                  <a:schemeClr val="tx1"/>
                </a:solidFill>
                <a:latin typeface="Arial Narrow" panose="020B0606020202030204" pitchFamily="34" charset="0"/>
              </a:rPr>
              <a:t>AtomSkills</a:t>
            </a:r>
            <a:r>
              <a:rPr lang="ru-RU" sz="1200" b="1" dirty="0">
                <a:solidFill>
                  <a:schemeClr val="tx1"/>
                </a:solidFill>
                <a:latin typeface="Arial Narrow" panose="020B0606020202030204" pitchFamily="34" charset="0"/>
              </a:rPr>
              <a:t> (г. Екатеринбург, РФ)</a:t>
            </a:r>
          </a:p>
          <a:p>
            <a:r>
              <a:rPr lang="ru-RU" sz="1200" b="1" dirty="0">
                <a:solidFill>
                  <a:schemeClr val="tx1"/>
                </a:solidFill>
                <a:latin typeface="Arial Narrow" panose="020B0606020202030204" pitchFamily="34" charset="0"/>
              </a:rPr>
              <a:t>Чемпионат высоких технологий (г. Великий Новгород, РФ)</a:t>
            </a:r>
          </a:p>
          <a:p>
            <a:r>
              <a:rPr lang="ru-RU" sz="1200" b="1" dirty="0">
                <a:solidFill>
                  <a:schemeClr val="tx1"/>
                </a:solidFill>
                <a:latin typeface="Arial Narrow" panose="020B0606020202030204" pitchFamily="34" charset="0"/>
              </a:rPr>
              <a:t>Международный открытый чемпионат «BRICS+ </a:t>
            </a:r>
            <a:r>
              <a:rPr lang="ru-RU" sz="1200" b="1" dirty="0" err="1">
                <a:solidFill>
                  <a:schemeClr val="tx1"/>
                </a:solidFill>
                <a:latin typeface="Arial Narrow" panose="020B0606020202030204" pitchFamily="34" charset="0"/>
              </a:rPr>
              <a:t>Future</a:t>
            </a:r>
            <a:r>
              <a:rPr lang="ru-RU" sz="1200" b="1" dirty="0">
                <a:solidFill>
                  <a:schemeClr val="tx1"/>
                </a:solidFill>
                <a:latin typeface="Arial Narrow" panose="020B0606020202030204" pitchFamily="34" charset="0"/>
              </a:rPr>
              <a:t> </a:t>
            </a:r>
            <a:r>
              <a:rPr lang="ru-RU" sz="1200" b="1" dirty="0" err="1">
                <a:solidFill>
                  <a:schemeClr val="tx1"/>
                </a:solidFill>
                <a:latin typeface="Arial Narrow" panose="020B0606020202030204" pitchFamily="34" charset="0"/>
              </a:rPr>
              <a:t>Skills</a:t>
            </a:r>
            <a:r>
              <a:rPr lang="ru-RU" sz="1200" b="1" dirty="0">
                <a:solidFill>
                  <a:schemeClr val="tx1"/>
                </a:solidFill>
                <a:latin typeface="Arial Narrow" panose="020B0606020202030204" pitchFamily="34" charset="0"/>
              </a:rPr>
              <a:t> </a:t>
            </a:r>
            <a:r>
              <a:rPr lang="ru-RU" sz="1200" b="1" dirty="0" err="1">
                <a:solidFill>
                  <a:schemeClr val="tx1"/>
                </a:solidFill>
                <a:latin typeface="Arial Narrow" panose="020B0606020202030204" pitchFamily="34" charset="0"/>
              </a:rPr>
              <a:t>and</a:t>
            </a:r>
            <a:r>
              <a:rPr lang="ru-RU" sz="1200" b="1" dirty="0">
                <a:solidFill>
                  <a:schemeClr val="tx1"/>
                </a:solidFill>
                <a:latin typeface="Arial Narrow" panose="020B0606020202030204" pitchFamily="34" charset="0"/>
              </a:rPr>
              <a:t> </a:t>
            </a:r>
            <a:r>
              <a:rPr lang="ru-RU" sz="1200" b="1" dirty="0" err="1">
                <a:solidFill>
                  <a:schemeClr val="tx1"/>
                </a:solidFill>
                <a:latin typeface="Arial Narrow" panose="020B0606020202030204" pitchFamily="34" charset="0"/>
              </a:rPr>
              <a:t>Tech</a:t>
            </a:r>
            <a:r>
              <a:rPr lang="ru-RU" sz="1200" b="1" dirty="0">
                <a:solidFill>
                  <a:schemeClr val="tx1"/>
                </a:solidFill>
                <a:latin typeface="Arial Narrow" panose="020B0606020202030204" pitchFamily="34" charset="0"/>
              </a:rPr>
              <a:t> </a:t>
            </a:r>
            <a:r>
              <a:rPr lang="ru-RU" sz="1200" b="1" dirty="0" err="1">
                <a:solidFill>
                  <a:schemeClr val="tx1"/>
                </a:solidFill>
                <a:latin typeface="Arial Narrow" panose="020B0606020202030204" pitchFamily="34" charset="0"/>
              </a:rPr>
              <a:t>Challenge</a:t>
            </a:r>
            <a:r>
              <a:rPr lang="ru-RU" sz="1200" b="1" dirty="0">
                <a:solidFill>
                  <a:schemeClr val="tx1"/>
                </a:solidFill>
                <a:latin typeface="Arial Narrow" panose="020B0606020202030204" pitchFamily="34" charset="0"/>
              </a:rPr>
              <a:t>» (г. Казань, РФ)</a:t>
            </a:r>
          </a:p>
          <a:p>
            <a:r>
              <a:rPr lang="ru-RU" sz="1200" b="1" dirty="0">
                <a:solidFill>
                  <a:schemeClr val="tx1"/>
                </a:solidFill>
                <a:latin typeface="Arial Narrow" panose="020B0606020202030204" pitchFamily="34" charset="0"/>
              </a:rPr>
              <a:t>в IV международном конкурсе «Мастера Шелкового пути» дистанционное участие .</a:t>
            </a:r>
          </a:p>
          <a:p>
            <a:r>
              <a:rPr lang="ru-RU" sz="1200" b="1" dirty="0">
                <a:solidFill>
                  <a:schemeClr val="tx1"/>
                </a:solidFill>
                <a:latin typeface="Arial Narrow" panose="020B0606020202030204" pitchFamily="34" charset="0"/>
              </a:rPr>
              <a:t>Международные открытые соревнования в рамках Национального чемпионата по профессиональному мастерству среди инвалидов и лиц с ограниченными возможностями здоровья «</a:t>
            </a:r>
            <a:r>
              <a:rPr lang="ru-RU" sz="1200" b="1" dirty="0" err="1">
                <a:solidFill>
                  <a:schemeClr val="tx1"/>
                </a:solidFill>
                <a:latin typeface="Arial Narrow" panose="020B0606020202030204" pitchFamily="34" charset="0"/>
              </a:rPr>
              <a:t>Абилимпикс</a:t>
            </a:r>
            <a:r>
              <a:rPr lang="ru-RU" sz="1200" b="1" dirty="0">
                <a:solidFill>
                  <a:schemeClr val="tx1"/>
                </a:solidFill>
                <a:latin typeface="Arial Narrow" panose="020B0606020202030204" pitchFamily="34" charset="0"/>
              </a:rPr>
              <a:t>» (г. Москва, РФ)</a:t>
            </a:r>
          </a:p>
          <a:p>
            <a:r>
              <a:rPr lang="ru-RU" sz="1200" b="1" dirty="0">
                <a:solidFill>
                  <a:schemeClr val="tx1"/>
                </a:solidFill>
                <a:latin typeface="Arial Narrow" panose="020B0606020202030204" pitchFamily="34" charset="0"/>
              </a:rPr>
              <a:t>Финал Чемпионата по профессиональному мастерству «Профессионалы 2024» Санкт-Петербург, РФ)</a:t>
            </a:r>
          </a:p>
          <a:p>
            <a:endParaRPr lang="ru-RU" dirty="0">
              <a:solidFill>
                <a:schemeClr val="tx1"/>
              </a:solidFill>
              <a:latin typeface="Arial Narrow" panose="020B0606020202030204" pitchFamily="34" charset="0"/>
            </a:endParaRPr>
          </a:p>
          <a:p>
            <a:endParaRPr lang="ru-RU" dirty="0">
              <a:solidFill>
                <a:schemeClr val="tx1"/>
              </a:solidFill>
              <a:latin typeface="Arial Narrow" panose="020B0606020202030204" pitchFamily="34" charset="0"/>
            </a:endParaRPr>
          </a:p>
        </p:txBody>
      </p:sp>
      <p:sp>
        <p:nvSpPr>
          <p:cNvPr id="8" name="Прямоугольник 7">
            <a:extLst>
              <a:ext uri="{FF2B5EF4-FFF2-40B4-BE49-F238E27FC236}">
                <a16:creationId xmlns:a16="http://schemas.microsoft.com/office/drawing/2014/main" id="{D1AD2562-9414-4807-8C88-F386D2353D66}"/>
              </a:ext>
            </a:extLst>
          </p:cNvPr>
          <p:cNvSpPr/>
          <p:nvPr/>
        </p:nvSpPr>
        <p:spPr>
          <a:xfrm>
            <a:off x="4267498" y="187573"/>
            <a:ext cx="7071634" cy="50871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a:t>Система образования </a:t>
            </a:r>
          </a:p>
        </p:txBody>
      </p:sp>
      <p:pic>
        <p:nvPicPr>
          <p:cNvPr id="5" name="Рисунок 4">
            <a:extLst>
              <a:ext uri="{FF2B5EF4-FFF2-40B4-BE49-F238E27FC236}">
                <a16:creationId xmlns:a16="http://schemas.microsoft.com/office/drawing/2014/main" id="{06C046F8-3BC5-4A80-9DB9-5D24C40A222C}"/>
              </a:ext>
            </a:extLst>
          </p:cNvPr>
          <p:cNvPicPr>
            <a:picLocks noChangeAspect="1"/>
          </p:cNvPicPr>
          <p:nvPr/>
        </p:nvPicPr>
        <p:blipFill>
          <a:blip r:embed="rId2"/>
          <a:stretch>
            <a:fillRect/>
          </a:stretch>
        </p:blipFill>
        <p:spPr>
          <a:xfrm>
            <a:off x="6109133" y="5712903"/>
            <a:ext cx="2385569" cy="1416585"/>
          </a:xfrm>
          <a:prstGeom prst="rect">
            <a:avLst/>
          </a:prstGeom>
        </p:spPr>
      </p:pic>
      <p:sp>
        <p:nvSpPr>
          <p:cNvPr id="9" name="Прямоугольник 8">
            <a:extLst>
              <a:ext uri="{FF2B5EF4-FFF2-40B4-BE49-F238E27FC236}">
                <a16:creationId xmlns:a16="http://schemas.microsoft.com/office/drawing/2014/main" id="{2C7B42A1-D492-4156-A75E-76D6D6C14F28}"/>
              </a:ext>
            </a:extLst>
          </p:cNvPr>
          <p:cNvSpPr/>
          <p:nvPr/>
        </p:nvSpPr>
        <p:spPr>
          <a:xfrm>
            <a:off x="6191206" y="5443863"/>
            <a:ext cx="2048959" cy="276999"/>
          </a:xfrm>
          <a:prstGeom prst="rect">
            <a:avLst/>
          </a:prstGeom>
          <a:solidFill>
            <a:schemeClr val="accent2"/>
          </a:solidFill>
        </p:spPr>
        <p:txBody>
          <a:bodyPr wrap="none">
            <a:spAutoFit/>
          </a:bodyPr>
          <a:lstStyle/>
          <a:p>
            <a:r>
              <a:rPr lang="ru-RU" sz="1200" b="1" dirty="0">
                <a:solidFill>
                  <a:prstClr val="black"/>
                </a:solidFill>
                <a:latin typeface="Arial Narrow" panose="020B0606020202030204" pitchFamily="34" charset="0"/>
              </a:rPr>
              <a:t>По итогам участия завоевано</a:t>
            </a:r>
          </a:p>
        </p:txBody>
      </p:sp>
      <p:pic>
        <p:nvPicPr>
          <p:cNvPr id="10" name="Рисунок 9">
            <a:extLst>
              <a:ext uri="{FF2B5EF4-FFF2-40B4-BE49-F238E27FC236}">
                <a16:creationId xmlns:a16="http://schemas.microsoft.com/office/drawing/2014/main" id="{CD6247FF-74A7-41B6-B314-27F637D91616}"/>
              </a:ext>
            </a:extLst>
          </p:cNvPr>
          <p:cNvPicPr>
            <a:picLocks noChangeAspect="1"/>
          </p:cNvPicPr>
          <p:nvPr/>
        </p:nvPicPr>
        <p:blipFill>
          <a:blip r:embed="rId3"/>
          <a:stretch>
            <a:fillRect/>
          </a:stretch>
        </p:blipFill>
        <p:spPr>
          <a:xfrm>
            <a:off x="590027" y="2138168"/>
            <a:ext cx="1841152" cy="1225402"/>
          </a:xfrm>
          <a:prstGeom prst="rect">
            <a:avLst/>
          </a:prstGeom>
        </p:spPr>
      </p:pic>
      <p:pic>
        <p:nvPicPr>
          <p:cNvPr id="11" name="Picture 2">
            <a:extLst>
              <a:ext uri="{FF2B5EF4-FFF2-40B4-BE49-F238E27FC236}">
                <a16:creationId xmlns:a16="http://schemas.microsoft.com/office/drawing/2014/main" id="{2D68BD08-BC58-4E9D-BE89-F5C47EB43177}"/>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590027" y="3429000"/>
            <a:ext cx="1828800" cy="1225744"/>
          </a:xfrm>
          <a:prstGeom prst="rect">
            <a:avLst/>
          </a:prstGeom>
          <a:noFill/>
          <a:extLst>
            <a:ext uri="{909E8E84-426E-40DD-AFC4-6F175D3DCCD1}">
              <a14:hiddenFill xmlns:a14="http://schemas.microsoft.com/office/drawing/2010/main">
                <a:solidFill>
                  <a:srgbClr val="FFFFFF"/>
                </a:solidFill>
              </a14:hiddenFill>
            </a:ext>
          </a:extLst>
        </p:spPr>
      </p:pic>
      <p:pic>
        <p:nvPicPr>
          <p:cNvPr id="12" name="Рисунок 11">
            <a:extLst>
              <a:ext uri="{FF2B5EF4-FFF2-40B4-BE49-F238E27FC236}">
                <a16:creationId xmlns:a16="http://schemas.microsoft.com/office/drawing/2014/main" id="{F481FCEF-5B73-4E80-9D66-EC0D806A98E7}"/>
              </a:ext>
            </a:extLst>
          </p:cNvPr>
          <p:cNvPicPr>
            <a:picLocks noChangeAspect="1"/>
          </p:cNvPicPr>
          <p:nvPr/>
        </p:nvPicPr>
        <p:blipFill>
          <a:blip r:embed="rId5"/>
          <a:stretch>
            <a:fillRect/>
          </a:stretch>
        </p:blipFill>
        <p:spPr>
          <a:xfrm>
            <a:off x="548667" y="4796155"/>
            <a:ext cx="1853345" cy="1249788"/>
          </a:xfrm>
          <a:prstGeom prst="rect">
            <a:avLst/>
          </a:prstGeom>
        </p:spPr>
      </p:pic>
    </p:spTree>
    <p:extLst>
      <p:ext uri="{BB962C8B-B14F-4D97-AF65-F5344CB8AC3E}">
        <p14:creationId xmlns:p14="http://schemas.microsoft.com/office/powerpoint/2010/main" val="417428202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C886128-360E-450D-93EF-FE86769CFA69}"/>
              </a:ext>
            </a:extLst>
          </p:cNvPr>
          <p:cNvSpPr>
            <a:spLocks noGrp="1"/>
          </p:cNvSpPr>
          <p:nvPr>
            <p:ph type="title"/>
          </p:nvPr>
        </p:nvSpPr>
        <p:spPr>
          <a:xfrm>
            <a:off x="221021" y="938800"/>
            <a:ext cx="2947482" cy="1383525"/>
          </a:xfrm>
        </p:spPr>
        <p:txBody>
          <a:bodyPr>
            <a:noAutofit/>
          </a:bodyPr>
          <a:lstStyle/>
          <a:p>
            <a:r>
              <a:rPr lang="ru-RU" sz="3200" dirty="0"/>
              <a:t>Достижения современной Беларуси </a:t>
            </a:r>
          </a:p>
        </p:txBody>
      </p:sp>
      <p:sp>
        <p:nvSpPr>
          <p:cNvPr id="7" name="Объект 6">
            <a:extLst>
              <a:ext uri="{FF2B5EF4-FFF2-40B4-BE49-F238E27FC236}">
                <a16:creationId xmlns:a16="http://schemas.microsoft.com/office/drawing/2014/main" id="{907B8862-226F-472B-9648-FE9550BEC926}"/>
              </a:ext>
            </a:extLst>
          </p:cNvPr>
          <p:cNvSpPr>
            <a:spLocks noGrp="1"/>
          </p:cNvSpPr>
          <p:nvPr>
            <p:ph idx="1"/>
          </p:nvPr>
        </p:nvSpPr>
        <p:spPr>
          <a:xfrm>
            <a:off x="3674265" y="873985"/>
            <a:ext cx="8145823" cy="5145706"/>
          </a:xfrm>
          <a:ln w="12700">
            <a:solidFill>
              <a:schemeClr val="accent4">
                <a:lumMod val="50000"/>
              </a:schemeClr>
            </a:solidFill>
          </a:ln>
        </p:spPr>
        <p:txBody>
          <a:bodyPr>
            <a:normAutofit/>
          </a:bodyPr>
          <a:lstStyle/>
          <a:p>
            <a:pPr algn="just"/>
            <a:r>
              <a:rPr lang="ru-RU" dirty="0">
                <a:solidFill>
                  <a:schemeClr val="tx1"/>
                </a:solidFill>
                <a:latin typeface="Arial Narrow" panose="020B0606020202030204" pitchFamily="34" charset="0"/>
              </a:rPr>
              <a:t>Беларусь - </a:t>
            </a:r>
            <a:r>
              <a:rPr lang="ru-RU" b="1" dirty="0">
                <a:solidFill>
                  <a:schemeClr val="tx1"/>
                </a:solidFill>
                <a:latin typeface="Arial Narrow" panose="020B0606020202030204" pitchFamily="34" charset="0"/>
              </a:rPr>
              <a:t>спортивная страна</a:t>
            </a:r>
            <a:r>
              <a:rPr lang="ru-RU" dirty="0">
                <a:solidFill>
                  <a:schemeClr val="tx1"/>
                </a:solidFill>
                <a:latin typeface="Arial Narrow" panose="020B0606020202030204" pitchFamily="34" charset="0"/>
              </a:rPr>
              <a:t>: более 27 % жителей Беларуси регулярно занимаются физической культурой и спортом. </a:t>
            </a:r>
          </a:p>
          <a:p>
            <a:pPr algn="just"/>
            <a:r>
              <a:rPr lang="ru-RU" dirty="0">
                <a:solidFill>
                  <a:schemeClr val="tx1"/>
                </a:solidFill>
                <a:latin typeface="Arial Narrow" panose="020B0606020202030204" pitchFamily="34" charset="0"/>
              </a:rPr>
              <a:t>Ежегодно в Беларуси проводится около </a:t>
            </a:r>
            <a:r>
              <a:rPr lang="ru-RU" b="1" dirty="0">
                <a:solidFill>
                  <a:schemeClr val="tx1"/>
                </a:solidFill>
                <a:latin typeface="Arial Narrow" panose="020B0606020202030204" pitchFamily="34" charset="0"/>
              </a:rPr>
              <a:t>22 тысяч спортивных и спортивно-массовых мероприятий</a:t>
            </a:r>
            <a:r>
              <a:rPr lang="ru-RU" dirty="0">
                <a:solidFill>
                  <a:schemeClr val="tx1"/>
                </a:solidFill>
                <a:latin typeface="Arial Narrow" panose="020B0606020202030204" pitchFamily="34" charset="0"/>
              </a:rPr>
              <a:t>, работает 23,6 тысячи физкультурно-спортивных сооружений.</a:t>
            </a:r>
          </a:p>
          <a:p>
            <a:pPr algn="just"/>
            <a:r>
              <a:rPr lang="ru-RU" dirty="0">
                <a:solidFill>
                  <a:schemeClr val="tx1"/>
                </a:solidFill>
                <a:latin typeface="Arial Narrow" panose="020B0606020202030204" pitchFamily="34" charset="0"/>
              </a:rPr>
              <a:t>Республика Беларусь стабильно входит в тридцатку сильнейших держав мира, принимающих участие </a:t>
            </a:r>
            <a:r>
              <a:rPr lang="ru-RU" b="1" dirty="0">
                <a:solidFill>
                  <a:schemeClr val="tx1"/>
                </a:solidFill>
                <a:latin typeface="Arial Narrow" panose="020B0606020202030204" pitchFamily="34" charset="0"/>
              </a:rPr>
              <a:t>в Олимпийских играх</a:t>
            </a:r>
            <a:r>
              <a:rPr lang="ru-RU" dirty="0">
                <a:solidFill>
                  <a:schemeClr val="tx1"/>
                </a:solidFill>
                <a:latin typeface="Arial Narrow" panose="020B0606020202030204" pitchFamily="34" charset="0"/>
              </a:rPr>
              <a:t>. </a:t>
            </a:r>
          </a:p>
          <a:p>
            <a:pPr algn="just"/>
            <a:r>
              <a:rPr lang="ru-RU" dirty="0">
                <a:solidFill>
                  <a:schemeClr val="tx1"/>
                </a:solidFill>
                <a:latin typeface="Arial Narrow" panose="020B0606020202030204" pitchFamily="34" charset="0"/>
              </a:rPr>
              <a:t>Беларусь стала </a:t>
            </a:r>
            <a:r>
              <a:rPr lang="ru-RU" b="1" dirty="0">
                <a:solidFill>
                  <a:schemeClr val="tx1"/>
                </a:solidFill>
                <a:latin typeface="Arial Narrow" panose="020B0606020202030204" pitchFamily="34" charset="0"/>
              </a:rPr>
              <a:t>ареной для проведения крупнейших международных соревнований</a:t>
            </a:r>
            <a:r>
              <a:rPr lang="ru-RU" dirty="0">
                <a:solidFill>
                  <a:schemeClr val="tx1"/>
                </a:solidFill>
                <a:latin typeface="Arial Narrow" panose="020B0606020202030204" pitchFamily="34" charset="0"/>
              </a:rPr>
              <a:t>: </a:t>
            </a:r>
            <a:r>
              <a:rPr lang="ru-RU" i="1" dirty="0">
                <a:solidFill>
                  <a:schemeClr val="tx1"/>
                </a:solidFill>
                <a:latin typeface="Arial Narrow" panose="020B0606020202030204" pitchFamily="34" charset="0"/>
              </a:rPr>
              <a:t>II Европейские игры, II Игры стран СНГ, матчевая встреча по лёгкой атлетике «Европа – США», чемпионаты мира по летнему биатлону, велосипедному спорту на треке, таиландскому боксу, пауэрлифтингу, чемпионаты Европы по художественной гимнастике, конькобежному спорту, фигурному катанию на коньках, биатлону, самбо, боксу, современному пятиборью, воднолыжному спорту, хоккею в помещениях, шахматам.</a:t>
            </a:r>
          </a:p>
          <a:p>
            <a:endParaRPr lang="ru-RU" dirty="0"/>
          </a:p>
        </p:txBody>
      </p:sp>
      <p:sp>
        <p:nvSpPr>
          <p:cNvPr id="8" name="Прямоугольник 7">
            <a:extLst>
              <a:ext uri="{FF2B5EF4-FFF2-40B4-BE49-F238E27FC236}">
                <a16:creationId xmlns:a16="http://schemas.microsoft.com/office/drawing/2014/main" id="{D1AD2562-9414-4807-8C88-F386D2353D66}"/>
              </a:ext>
            </a:extLst>
          </p:cNvPr>
          <p:cNvSpPr/>
          <p:nvPr/>
        </p:nvSpPr>
        <p:spPr>
          <a:xfrm>
            <a:off x="4267498" y="187572"/>
            <a:ext cx="7071634" cy="51710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a:t>Спорт</a:t>
            </a:r>
          </a:p>
        </p:txBody>
      </p:sp>
      <p:pic>
        <p:nvPicPr>
          <p:cNvPr id="1028" name="Picture 4" descr="Бассейн">
            <a:extLst>
              <a:ext uri="{FF2B5EF4-FFF2-40B4-BE49-F238E27FC236}">
                <a16:creationId xmlns:a16="http://schemas.microsoft.com/office/drawing/2014/main" id="{01DFCDBE-DF1E-4B59-96C5-1AE38739ED5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4853" y="2962936"/>
            <a:ext cx="2027896" cy="126131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Динамо">
            <a:extLst>
              <a:ext uri="{FF2B5EF4-FFF2-40B4-BE49-F238E27FC236}">
                <a16:creationId xmlns:a16="http://schemas.microsoft.com/office/drawing/2014/main" id="{946EE56B-49CD-4FCA-9473-91B2E230A4C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6678" y="2322325"/>
            <a:ext cx="1644243" cy="1099908"/>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Чем живет новый бассейн, который в ноябре открылся в Минске">
            <a:extLst>
              <a:ext uri="{FF2B5EF4-FFF2-40B4-BE49-F238E27FC236}">
                <a16:creationId xmlns:a16="http://schemas.microsoft.com/office/drawing/2014/main" id="{58D60CFD-8E6B-4935-BE1D-B587634535E1}"/>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827" b="15600"/>
          <a:stretch/>
        </p:blipFill>
        <p:spPr bwMode="auto">
          <a:xfrm>
            <a:off x="144853" y="4304222"/>
            <a:ext cx="3023650" cy="17154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630846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a:extLst>
              <a:ext uri="{FF2B5EF4-FFF2-40B4-BE49-F238E27FC236}">
                <a16:creationId xmlns:a16="http://schemas.microsoft.com/office/drawing/2014/main" id="{720B99C1-E17F-4063-B75B-D34C3E6E36E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5152" y="1091645"/>
            <a:ext cx="3461926" cy="4394755"/>
          </a:xfrm>
          <a:prstGeom prst="rect">
            <a:avLst/>
          </a:prstGeom>
        </p:spPr>
      </p:pic>
      <p:sp>
        <p:nvSpPr>
          <p:cNvPr id="8" name="Прямоугольник 7">
            <a:extLst>
              <a:ext uri="{FF2B5EF4-FFF2-40B4-BE49-F238E27FC236}">
                <a16:creationId xmlns:a16="http://schemas.microsoft.com/office/drawing/2014/main" id="{0B10A0A0-BA82-41DE-A587-FA4A1BC10B22}"/>
              </a:ext>
            </a:extLst>
          </p:cNvPr>
          <p:cNvSpPr/>
          <p:nvPr/>
        </p:nvSpPr>
        <p:spPr>
          <a:xfrm>
            <a:off x="4391694" y="1049949"/>
            <a:ext cx="7353837" cy="4708981"/>
          </a:xfrm>
          <a:prstGeom prst="rect">
            <a:avLst/>
          </a:prstGeom>
        </p:spPr>
        <p:txBody>
          <a:bodyPr wrap="square">
            <a:spAutoFit/>
          </a:bodyPr>
          <a:lstStyle/>
          <a:p>
            <a:pPr algn="just"/>
            <a:r>
              <a:rPr lang="ru-RU" sz="3600" i="1" dirty="0">
                <a:solidFill>
                  <a:srgbClr val="FF0000"/>
                </a:solidFill>
                <a:latin typeface="Times New Roman" panose="02020603050405020304" pitchFamily="18" charset="0"/>
                <a:cs typeface="Times New Roman" panose="02020603050405020304" pitchFamily="18" charset="0"/>
              </a:rPr>
              <a:t>«Без традиций нет нации, нет государства. Это вопрос непрерывности истории народа и сохранения культурного кода. Это вопрос нашей священной связи с предыдущими поколениями и теми, кто придет после нас».</a:t>
            </a:r>
            <a:endParaRPr lang="ru-RU" sz="3600" i="1" dirty="0">
              <a:solidFill>
                <a:schemeClr val="accent6">
                  <a:lumMod val="75000"/>
                </a:schemeClr>
              </a:solidFill>
              <a:latin typeface="Times New Roman" panose="02020603050405020304" pitchFamily="18" charset="0"/>
              <a:cs typeface="Times New Roman" panose="02020603050405020304" pitchFamily="18" charset="0"/>
            </a:endParaRPr>
          </a:p>
          <a:p>
            <a:endParaRPr lang="ru-RU" sz="2400" b="1" i="1" dirty="0">
              <a:solidFill>
                <a:schemeClr val="accent6">
                  <a:lumMod val="75000"/>
                </a:schemeClr>
              </a:solidFill>
              <a:latin typeface="Times New Roman" panose="02020603050405020304" pitchFamily="18" charset="0"/>
              <a:cs typeface="Times New Roman" panose="02020603050405020304" pitchFamily="18" charset="0"/>
            </a:endParaRPr>
          </a:p>
          <a:p>
            <a:pPr algn="r"/>
            <a:r>
              <a:rPr lang="ru-RU" sz="2400" b="1" i="1" dirty="0">
                <a:solidFill>
                  <a:schemeClr val="accent1">
                    <a:lumMod val="50000"/>
                  </a:schemeClr>
                </a:solidFill>
                <a:latin typeface="Times New Roman" panose="02020603050405020304" pitchFamily="18" charset="0"/>
                <a:cs typeface="Times New Roman" panose="02020603050405020304" pitchFamily="18" charset="0"/>
              </a:rPr>
              <a:t>Президент Республики Беларусь А.Г. Лукашенко</a:t>
            </a:r>
          </a:p>
        </p:txBody>
      </p:sp>
    </p:spTree>
    <p:extLst>
      <p:ext uri="{BB962C8B-B14F-4D97-AF65-F5344CB8AC3E}">
        <p14:creationId xmlns:p14="http://schemas.microsoft.com/office/powerpoint/2010/main" val="321535154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C886128-360E-450D-93EF-FE86769CFA69}"/>
              </a:ext>
            </a:extLst>
          </p:cNvPr>
          <p:cNvSpPr>
            <a:spLocks noGrp="1"/>
          </p:cNvSpPr>
          <p:nvPr>
            <p:ph type="title"/>
          </p:nvPr>
        </p:nvSpPr>
        <p:spPr>
          <a:xfrm>
            <a:off x="221021" y="982170"/>
            <a:ext cx="2947482" cy="1509360"/>
          </a:xfrm>
        </p:spPr>
        <p:txBody>
          <a:bodyPr>
            <a:normAutofit/>
          </a:bodyPr>
          <a:lstStyle/>
          <a:p>
            <a:r>
              <a:rPr lang="ru-RU" sz="3200" dirty="0"/>
              <a:t>Достижения современной Беларуси </a:t>
            </a:r>
          </a:p>
        </p:txBody>
      </p:sp>
      <p:sp>
        <p:nvSpPr>
          <p:cNvPr id="7" name="Объект 6">
            <a:extLst>
              <a:ext uri="{FF2B5EF4-FFF2-40B4-BE49-F238E27FC236}">
                <a16:creationId xmlns:a16="http://schemas.microsoft.com/office/drawing/2014/main" id="{907B8862-226F-472B-9648-FE9550BEC926}"/>
              </a:ext>
            </a:extLst>
          </p:cNvPr>
          <p:cNvSpPr>
            <a:spLocks noGrp="1"/>
          </p:cNvSpPr>
          <p:nvPr>
            <p:ph idx="1"/>
          </p:nvPr>
        </p:nvSpPr>
        <p:spPr>
          <a:xfrm>
            <a:off x="3645619" y="877269"/>
            <a:ext cx="8174469" cy="5179582"/>
          </a:xfrm>
          <a:ln w="12700">
            <a:solidFill>
              <a:schemeClr val="accent4">
                <a:lumMod val="50000"/>
              </a:schemeClr>
            </a:solidFill>
          </a:ln>
        </p:spPr>
        <p:txBody>
          <a:bodyPr>
            <a:normAutofit/>
          </a:bodyPr>
          <a:lstStyle/>
          <a:p>
            <a:endParaRPr lang="ru-RU" sz="1700" dirty="0"/>
          </a:p>
          <a:p>
            <a:pPr algn="just"/>
            <a:r>
              <a:rPr lang="ru-RU" sz="1700" dirty="0">
                <a:solidFill>
                  <a:schemeClr val="tx1"/>
                </a:solidFill>
                <a:latin typeface="Arial Narrow" panose="020B0606020202030204" pitchFamily="34" charset="0"/>
              </a:rPr>
              <a:t>Беларусь – страна с самобытной культурой, которая формировалась на протяжении долгих столетий. Белорусы смогли </a:t>
            </a:r>
            <a:r>
              <a:rPr lang="ru-RU" sz="1700" b="1" dirty="0">
                <a:solidFill>
                  <a:schemeClr val="tx1"/>
                </a:solidFill>
                <a:latin typeface="Arial Narrow" panose="020B0606020202030204" pitchFamily="34" charset="0"/>
              </a:rPr>
              <a:t>сохранить свой язык, традиции, обычаи</a:t>
            </a:r>
            <a:r>
              <a:rPr lang="ru-RU" sz="1700" dirty="0">
                <a:solidFill>
                  <a:schemeClr val="tx1"/>
                </a:solidFill>
                <a:latin typeface="Arial Narrow" panose="020B0606020202030204" pitchFamily="34" charset="0"/>
              </a:rPr>
              <a:t>, наполнив их современными смыслами. </a:t>
            </a:r>
          </a:p>
          <a:p>
            <a:pPr algn="just"/>
            <a:r>
              <a:rPr lang="ru-RU" sz="1700" dirty="0">
                <a:solidFill>
                  <a:schemeClr val="tx1"/>
                </a:solidFill>
                <a:latin typeface="Arial Narrow" panose="020B0606020202030204" pitchFamily="34" charset="0"/>
              </a:rPr>
              <a:t>В Республике Беларусь ведётся работа по реставрации и восстановлению объектов историко-культурного наследия. Сохранить историко-культурное наследие нашей страны во многом удаётся благодаря фонду Президента Республики Беларусь по поддержке культуры и искусства.</a:t>
            </a:r>
          </a:p>
          <a:p>
            <a:pPr algn="just"/>
            <a:r>
              <a:rPr lang="ru-RU" sz="1700" dirty="0">
                <a:solidFill>
                  <a:schemeClr val="tx1"/>
                </a:solidFill>
                <a:latin typeface="Arial Narrow" panose="020B0606020202030204" pitchFamily="34" charset="0"/>
              </a:rPr>
              <a:t>Наиболее выдающиеся объекты культуры включены в список Всемирного наследия ЮНЕСКО. В государственный список историко-культурных ценностей Республики Беларусь входят 5685 объектов.</a:t>
            </a:r>
          </a:p>
          <a:p>
            <a:pPr algn="just"/>
            <a:r>
              <a:rPr lang="ru-RU" sz="1700" dirty="0">
                <a:solidFill>
                  <a:schemeClr val="tx1"/>
                </a:solidFill>
                <a:latin typeface="Arial Narrow" panose="020B0606020202030204" pitchFamily="34" charset="0"/>
              </a:rPr>
              <a:t>Предметом особой гордости белорусов является Национальная библиотека. В её хранилищах находится свыше 15 миллионов различных изданий на 120 языках мира, в том числе 10 книг Франциска Скорины.</a:t>
            </a:r>
          </a:p>
          <a:p>
            <a:pPr algn="just"/>
            <a:r>
              <a:rPr lang="ru-RU" sz="1700" dirty="0">
                <a:solidFill>
                  <a:schemeClr val="tx1"/>
                </a:solidFill>
                <a:latin typeface="Arial Narrow" panose="020B0606020202030204" pitchFamily="34" charset="0"/>
              </a:rPr>
              <a:t>Визитной карточкой Беларуси является </a:t>
            </a:r>
            <a:r>
              <a:rPr lang="ru-RU" sz="1700" b="1" dirty="0">
                <a:solidFill>
                  <a:schemeClr val="tx1"/>
                </a:solidFill>
                <a:latin typeface="Arial Narrow" panose="020B0606020202030204" pitchFamily="34" charset="0"/>
              </a:rPr>
              <a:t>Международный фестиваль искусств «Славянский базар в Витебске». </a:t>
            </a:r>
            <a:r>
              <a:rPr lang="ru-RU" sz="1700" dirty="0">
                <a:solidFill>
                  <a:schemeClr val="tx1"/>
                </a:solidFill>
                <a:latin typeface="Arial Narrow" panose="020B0606020202030204" pitchFamily="34" charset="0"/>
              </a:rPr>
              <a:t>Это крупнейшее культурное событие с 1995 года проходит под личным патронажем Президента Республики Беларусь А. Г. Лукашенко. Девиз форума искусств – «Через искусство – к миру и взаимопониманию».</a:t>
            </a:r>
          </a:p>
          <a:p>
            <a:endParaRPr lang="ru-RU" dirty="0"/>
          </a:p>
        </p:txBody>
      </p:sp>
      <p:sp>
        <p:nvSpPr>
          <p:cNvPr id="8" name="Прямоугольник 7">
            <a:extLst>
              <a:ext uri="{FF2B5EF4-FFF2-40B4-BE49-F238E27FC236}">
                <a16:creationId xmlns:a16="http://schemas.microsoft.com/office/drawing/2014/main" id="{D1AD2562-9414-4807-8C88-F386D2353D66}"/>
              </a:ext>
            </a:extLst>
          </p:cNvPr>
          <p:cNvSpPr/>
          <p:nvPr/>
        </p:nvSpPr>
        <p:spPr>
          <a:xfrm>
            <a:off x="4267498" y="187572"/>
            <a:ext cx="7071634" cy="5506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a:t>Культура</a:t>
            </a:r>
          </a:p>
        </p:txBody>
      </p:sp>
      <p:pic>
        <p:nvPicPr>
          <p:cNvPr id="3" name="Рисунок 2">
            <a:extLst>
              <a:ext uri="{FF2B5EF4-FFF2-40B4-BE49-F238E27FC236}">
                <a16:creationId xmlns:a16="http://schemas.microsoft.com/office/drawing/2014/main" id="{6E57E99E-C7AA-40EF-A45D-04FCED52FB86}"/>
              </a:ext>
            </a:extLst>
          </p:cNvPr>
          <p:cNvPicPr>
            <a:picLocks noChangeAspect="1"/>
          </p:cNvPicPr>
          <p:nvPr/>
        </p:nvPicPr>
        <p:blipFill>
          <a:blip r:embed="rId2"/>
          <a:stretch>
            <a:fillRect/>
          </a:stretch>
        </p:blipFill>
        <p:spPr>
          <a:xfrm>
            <a:off x="108739" y="2491530"/>
            <a:ext cx="2337061" cy="1172216"/>
          </a:xfrm>
          <a:prstGeom prst="rect">
            <a:avLst/>
          </a:prstGeom>
        </p:spPr>
      </p:pic>
      <p:pic>
        <p:nvPicPr>
          <p:cNvPr id="5" name="Рисунок 4">
            <a:extLst>
              <a:ext uri="{FF2B5EF4-FFF2-40B4-BE49-F238E27FC236}">
                <a16:creationId xmlns:a16="http://schemas.microsoft.com/office/drawing/2014/main" id="{247E1E51-0706-4289-B2DA-DE039A15E8C5}"/>
              </a:ext>
            </a:extLst>
          </p:cNvPr>
          <p:cNvPicPr>
            <a:picLocks noChangeAspect="1"/>
          </p:cNvPicPr>
          <p:nvPr/>
        </p:nvPicPr>
        <p:blipFill>
          <a:blip r:embed="rId3"/>
          <a:stretch>
            <a:fillRect/>
          </a:stretch>
        </p:blipFill>
        <p:spPr>
          <a:xfrm>
            <a:off x="526503" y="3896880"/>
            <a:ext cx="2642000" cy="1978950"/>
          </a:xfrm>
          <a:prstGeom prst="rect">
            <a:avLst/>
          </a:prstGeom>
        </p:spPr>
      </p:pic>
    </p:spTree>
    <p:extLst>
      <p:ext uri="{BB962C8B-B14F-4D97-AF65-F5344CB8AC3E}">
        <p14:creationId xmlns:p14="http://schemas.microsoft.com/office/powerpoint/2010/main" val="31123446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C886128-360E-450D-93EF-FE86769CFA69}"/>
              </a:ext>
            </a:extLst>
          </p:cNvPr>
          <p:cNvSpPr>
            <a:spLocks noGrp="1"/>
          </p:cNvSpPr>
          <p:nvPr>
            <p:ph type="title"/>
          </p:nvPr>
        </p:nvSpPr>
        <p:spPr>
          <a:xfrm>
            <a:off x="221021" y="982170"/>
            <a:ext cx="2947482" cy="1517749"/>
          </a:xfrm>
        </p:spPr>
        <p:txBody>
          <a:bodyPr>
            <a:normAutofit/>
          </a:bodyPr>
          <a:lstStyle/>
          <a:p>
            <a:r>
              <a:rPr lang="ru-RU" sz="3200" dirty="0"/>
              <a:t>Достижения современной Беларуси </a:t>
            </a:r>
          </a:p>
        </p:txBody>
      </p:sp>
      <p:sp>
        <p:nvSpPr>
          <p:cNvPr id="7" name="Объект 6">
            <a:extLst>
              <a:ext uri="{FF2B5EF4-FFF2-40B4-BE49-F238E27FC236}">
                <a16:creationId xmlns:a16="http://schemas.microsoft.com/office/drawing/2014/main" id="{907B8862-226F-472B-9648-FE9550BEC926}"/>
              </a:ext>
            </a:extLst>
          </p:cNvPr>
          <p:cNvSpPr>
            <a:spLocks noGrp="1"/>
          </p:cNvSpPr>
          <p:nvPr>
            <p:ph idx="1"/>
          </p:nvPr>
        </p:nvSpPr>
        <p:spPr>
          <a:xfrm>
            <a:off x="3791711" y="899152"/>
            <a:ext cx="8003210" cy="5149310"/>
          </a:xfrm>
          <a:ln w="12700">
            <a:solidFill>
              <a:schemeClr val="accent4">
                <a:lumMod val="50000"/>
              </a:schemeClr>
            </a:solidFill>
          </a:ln>
        </p:spPr>
        <p:txBody>
          <a:bodyPr>
            <a:normAutofit/>
          </a:bodyPr>
          <a:lstStyle/>
          <a:p>
            <a:pPr algn="just"/>
            <a:r>
              <a:rPr lang="ru-RU" sz="1900" dirty="0">
                <a:solidFill>
                  <a:schemeClr val="tx1"/>
                </a:solidFill>
                <a:latin typeface="Arial Narrow" panose="020B0606020202030204" pitchFamily="34" charset="0"/>
              </a:rPr>
              <a:t>Гражданам Беларуси оказывается </a:t>
            </a:r>
            <a:r>
              <a:rPr lang="ru-RU" sz="1900" b="1" dirty="0">
                <a:solidFill>
                  <a:schemeClr val="tx1"/>
                </a:solidFill>
                <a:latin typeface="Arial Narrow" panose="020B0606020202030204" pitchFamily="34" charset="0"/>
              </a:rPr>
              <a:t>бесплатная медицинская помощь</a:t>
            </a:r>
            <a:r>
              <a:rPr lang="ru-RU" sz="1900" dirty="0">
                <a:solidFill>
                  <a:schemeClr val="tx1"/>
                </a:solidFill>
                <a:latin typeface="Arial Narrow" panose="020B0606020202030204" pitchFamily="34" charset="0"/>
              </a:rPr>
              <a:t>.</a:t>
            </a:r>
          </a:p>
          <a:p>
            <a:pPr algn="just"/>
            <a:r>
              <a:rPr lang="ru-RU" sz="1900" dirty="0">
                <a:solidFill>
                  <a:schemeClr val="tx1"/>
                </a:solidFill>
                <a:latin typeface="Arial Narrow" panose="020B0606020202030204" pitchFamily="34" charset="0"/>
              </a:rPr>
              <a:t> </a:t>
            </a:r>
            <a:r>
              <a:rPr lang="ru-RU" sz="1900" b="1" dirty="0">
                <a:solidFill>
                  <a:schemeClr val="tx1"/>
                </a:solidFill>
                <a:latin typeface="Arial Narrow" panose="020B0606020202030204" pitchFamily="34" charset="0"/>
              </a:rPr>
              <a:t>Вызов службы скорой помощи осуществляется бесплатно</a:t>
            </a:r>
            <a:r>
              <a:rPr lang="ru-RU" sz="1900" dirty="0">
                <a:solidFill>
                  <a:schemeClr val="tx1"/>
                </a:solidFill>
                <a:latin typeface="Arial Narrow" panose="020B0606020202030204" pitchFamily="34" charset="0"/>
              </a:rPr>
              <a:t>, что возможно не во всех странах. </a:t>
            </a:r>
          </a:p>
          <a:p>
            <a:pPr algn="just"/>
            <a:r>
              <a:rPr lang="ru-RU" sz="1900" dirty="0">
                <a:solidFill>
                  <a:schemeClr val="tx1"/>
                </a:solidFill>
                <a:latin typeface="Arial Narrow" panose="020B0606020202030204" pitchFamily="34" charset="0"/>
              </a:rPr>
              <a:t>Белорусские медики проводят сложнейшие операции по микрохирургии глаза, протезированию суставов, пересадке печени, почек, костного мозга, сердца и лёгких и другие высокотехнологичные операции.</a:t>
            </a:r>
          </a:p>
          <a:p>
            <a:pPr algn="just"/>
            <a:r>
              <a:rPr lang="ru-RU" sz="1900" dirty="0">
                <a:solidFill>
                  <a:schemeClr val="tx1"/>
                </a:solidFill>
                <a:latin typeface="Arial Narrow" panose="020B0606020202030204" pitchFamily="34" charset="0"/>
              </a:rPr>
              <a:t> При необходимости каждый гражданин может обследоваться и лечиться в республиканских специализированных научно-практических центрах, в которых сконцентрировано новейшее медицинское оборудование. </a:t>
            </a:r>
          </a:p>
          <a:p>
            <a:pPr algn="just"/>
            <a:r>
              <a:rPr lang="ru-RU" sz="1900" dirty="0">
                <a:solidFill>
                  <a:schemeClr val="tx1"/>
                </a:solidFill>
                <a:latin typeface="Arial Narrow" panose="020B0606020202030204" pitchFamily="34" charset="0"/>
              </a:rPr>
              <a:t>Лекарства допускаются к продаже и медицинскому применению только после их государственной регистрации. Все лекарственные препараты проходят испытания на безопасность, эффективность и качество.</a:t>
            </a:r>
          </a:p>
          <a:p>
            <a:pPr algn="just"/>
            <a:r>
              <a:rPr lang="ru-RU" sz="1900" dirty="0">
                <a:solidFill>
                  <a:schemeClr val="tx1"/>
                </a:solidFill>
                <a:latin typeface="Arial Narrow" panose="020B0606020202030204" pitchFamily="34" charset="0"/>
              </a:rPr>
              <a:t> Ежегодно строятся новые поликлиники, больницы, медицинские центры. </a:t>
            </a:r>
          </a:p>
          <a:p>
            <a:pPr algn="just"/>
            <a:r>
              <a:rPr lang="ru-RU" sz="1900" dirty="0">
                <a:solidFill>
                  <a:schemeClr val="tx1"/>
                </a:solidFill>
                <a:latin typeface="Arial Narrow" panose="020B0606020202030204" pitchFamily="34" charset="0"/>
              </a:rPr>
              <a:t>Активно внедряются информационные технологии (электронные медицинские карты и рецепты). Развиваются медицинская робототехника и телемедицина.</a:t>
            </a:r>
          </a:p>
        </p:txBody>
      </p:sp>
      <p:sp>
        <p:nvSpPr>
          <p:cNvPr id="8" name="Прямоугольник 7">
            <a:extLst>
              <a:ext uri="{FF2B5EF4-FFF2-40B4-BE49-F238E27FC236}">
                <a16:creationId xmlns:a16="http://schemas.microsoft.com/office/drawing/2014/main" id="{D1AD2562-9414-4807-8C88-F386D2353D66}"/>
              </a:ext>
            </a:extLst>
          </p:cNvPr>
          <p:cNvSpPr/>
          <p:nvPr/>
        </p:nvSpPr>
        <p:spPr>
          <a:xfrm>
            <a:off x="4267498" y="187572"/>
            <a:ext cx="7071634" cy="51710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a:t>Здравоохранение</a:t>
            </a:r>
          </a:p>
        </p:txBody>
      </p:sp>
      <p:pic>
        <p:nvPicPr>
          <p:cNvPr id="2054" name="Picture 6" descr="Узнали, сколько средств в Беларуси выделяется на систему здравоохранения">
            <a:extLst>
              <a:ext uri="{FF2B5EF4-FFF2-40B4-BE49-F238E27FC236}">
                <a16:creationId xmlns:a16="http://schemas.microsoft.com/office/drawing/2014/main" id="{58AE211D-47FB-4704-8150-517AE20E20D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8169" y="2475287"/>
            <a:ext cx="2239675" cy="1493117"/>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Vystavka 2">
            <a:extLst>
              <a:ext uri="{FF2B5EF4-FFF2-40B4-BE49-F238E27FC236}">
                <a16:creationId xmlns:a16="http://schemas.microsoft.com/office/drawing/2014/main" id="{5445AAF5-053C-4898-BB89-05870A1FBEA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6191" y="4103337"/>
            <a:ext cx="2395713" cy="17724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034856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C886128-360E-450D-93EF-FE86769CFA69}"/>
              </a:ext>
            </a:extLst>
          </p:cNvPr>
          <p:cNvSpPr>
            <a:spLocks noGrp="1"/>
          </p:cNvSpPr>
          <p:nvPr>
            <p:ph type="title"/>
          </p:nvPr>
        </p:nvSpPr>
        <p:spPr>
          <a:xfrm>
            <a:off x="203999" y="874535"/>
            <a:ext cx="2947482" cy="1408827"/>
          </a:xfrm>
        </p:spPr>
        <p:txBody>
          <a:bodyPr>
            <a:normAutofit/>
          </a:bodyPr>
          <a:lstStyle/>
          <a:p>
            <a:r>
              <a:rPr lang="ru-RU" sz="3200" dirty="0"/>
              <a:t>Достижения современной Беларуси </a:t>
            </a:r>
          </a:p>
        </p:txBody>
      </p:sp>
      <p:sp>
        <p:nvSpPr>
          <p:cNvPr id="7" name="Объект 6">
            <a:extLst>
              <a:ext uri="{FF2B5EF4-FFF2-40B4-BE49-F238E27FC236}">
                <a16:creationId xmlns:a16="http://schemas.microsoft.com/office/drawing/2014/main" id="{907B8862-226F-472B-9648-FE9550BEC926}"/>
              </a:ext>
            </a:extLst>
          </p:cNvPr>
          <p:cNvSpPr>
            <a:spLocks noGrp="1"/>
          </p:cNvSpPr>
          <p:nvPr>
            <p:ph idx="1"/>
          </p:nvPr>
        </p:nvSpPr>
        <p:spPr>
          <a:xfrm>
            <a:off x="3892718" y="838012"/>
            <a:ext cx="7902203" cy="1323983"/>
          </a:xfrm>
          <a:ln>
            <a:solidFill>
              <a:schemeClr val="accent4">
                <a:lumMod val="50000"/>
              </a:schemeClr>
            </a:solidFill>
          </a:ln>
        </p:spPr>
        <p:txBody>
          <a:bodyPr/>
          <a:lstStyle/>
          <a:p>
            <a:pPr algn="just"/>
            <a:r>
              <a:rPr lang="ru-RU" dirty="0">
                <a:solidFill>
                  <a:schemeClr val="tx1"/>
                </a:solidFill>
                <a:latin typeface="Arial Narrow" panose="020B0606020202030204" pitchFamily="34" charset="0"/>
              </a:rPr>
              <a:t>Специалистами компании «Минскхлебпром» созданы уникальные </a:t>
            </a:r>
            <a:r>
              <a:rPr lang="ru-RU" b="1" dirty="0">
                <a:solidFill>
                  <a:schemeClr val="tx1"/>
                </a:solidFill>
                <a:latin typeface="Arial Narrow" panose="020B0606020202030204" pitchFamily="34" charset="0"/>
              </a:rPr>
              <a:t>технологии производства </a:t>
            </a:r>
            <a:r>
              <a:rPr lang="ru-RU" dirty="0">
                <a:solidFill>
                  <a:schemeClr val="tx1"/>
                </a:solidFill>
                <a:latin typeface="Arial Narrow" panose="020B0606020202030204" pitchFamily="34" charset="0"/>
              </a:rPr>
              <a:t>легендарных видов белорусского хлеба: «Нарочанский», «Радзивиловский» и др.</a:t>
            </a:r>
          </a:p>
        </p:txBody>
      </p:sp>
      <p:sp>
        <p:nvSpPr>
          <p:cNvPr id="8" name="Прямоугольник 7">
            <a:extLst>
              <a:ext uri="{FF2B5EF4-FFF2-40B4-BE49-F238E27FC236}">
                <a16:creationId xmlns:a16="http://schemas.microsoft.com/office/drawing/2014/main" id="{D1AD2562-9414-4807-8C88-F386D2353D66}"/>
              </a:ext>
            </a:extLst>
          </p:cNvPr>
          <p:cNvSpPr/>
          <p:nvPr/>
        </p:nvSpPr>
        <p:spPr>
          <a:xfrm>
            <a:off x="4200798" y="206524"/>
            <a:ext cx="7071634" cy="4705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a:solidFill>
                  <a:schemeClr val="bg1"/>
                </a:solidFill>
              </a:rPr>
              <a:t>Продовольственная безопасность страны</a:t>
            </a:r>
          </a:p>
        </p:txBody>
      </p:sp>
      <p:pic>
        <p:nvPicPr>
          <p:cNvPr id="4" name="Рисунок 3">
            <a:extLst>
              <a:ext uri="{FF2B5EF4-FFF2-40B4-BE49-F238E27FC236}">
                <a16:creationId xmlns:a16="http://schemas.microsoft.com/office/drawing/2014/main" id="{F79EB12D-5D57-4C0E-BAE2-DC42012D4730}"/>
              </a:ext>
            </a:extLst>
          </p:cNvPr>
          <p:cNvPicPr>
            <a:picLocks noChangeAspect="1"/>
          </p:cNvPicPr>
          <p:nvPr/>
        </p:nvPicPr>
        <p:blipFill>
          <a:blip r:embed="rId2"/>
          <a:stretch>
            <a:fillRect/>
          </a:stretch>
        </p:blipFill>
        <p:spPr>
          <a:xfrm>
            <a:off x="117089" y="2370488"/>
            <a:ext cx="1931291" cy="1285186"/>
          </a:xfrm>
          <a:prstGeom prst="rect">
            <a:avLst/>
          </a:prstGeom>
        </p:spPr>
      </p:pic>
      <p:pic>
        <p:nvPicPr>
          <p:cNvPr id="10" name="Рисунок 9">
            <a:extLst>
              <a:ext uri="{FF2B5EF4-FFF2-40B4-BE49-F238E27FC236}">
                <a16:creationId xmlns:a16="http://schemas.microsoft.com/office/drawing/2014/main" id="{31D4E33C-6EC1-4E08-BBD9-1037A5333CAA}"/>
              </a:ext>
            </a:extLst>
          </p:cNvPr>
          <p:cNvPicPr>
            <a:picLocks noChangeAspect="1"/>
          </p:cNvPicPr>
          <p:nvPr/>
        </p:nvPicPr>
        <p:blipFill>
          <a:blip r:embed="rId3"/>
          <a:stretch>
            <a:fillRect/>
          </a:stretch>
        </p:blipFill>
        <p:spPr>
          <a:xfrm>
            <a:off x="1677740" y="2897659"/>
            <a:ext cx="1680821" cy="1118510"/>
          </a:xfrm>
          <a:prstGeom prst="rect">
            <a:avLst/>
          </a:prstGeom>
        </p:spPr>
      </p:pic>
      <p:pic>
        <p:nvPicPr>
          <p:cNvPr id="11" name="Рисунок 10">
            <a:extLst>
              <a:ext uri="{FF2B5EF4-FFF2-40B4-BE49-F238E27FC236}">
                <a16:creationId xmlns:a16="http://schemas.microsoft.com/office/drawing/2014/main" id="{2E14E65F-BE95-4356-9556-F759D7CD7080}"/>
              </a:ext>
            </a:extLst>
          </p:cNvPr>
          <p:cNvPicPr>
            <a:picLocks noChangeAspect="1"/>
          </p:cNvPicPr>
          <p:nvPr/>
        </p:nvPicPr>
        <p:blipFill>
          <a:blip r:embed="rId4"/>
          <a:stretch>
            <a:fillRect/>
          </a:stretch>
        </p:blipFill>
        <p:spPr>
          <a:xfrm>
            <a:off x="203999" y="4154516"/>
            <a:ext cx="2947482" cy="1828949"/>
          </a:xfrm>
          <a:prstGeom prst="rect">
            <a:avLst/>
          </a:prstGeom>
        </p:spPr>
      </p:pic>
      <p:sp>
        <p:nvSpPr>
          <p:cNvPr id="14" name="Объект 6">
            <a:extLst>
              <a:ext uri="{FF2B5EF4-FFF2-40B4-BE49-F238E27FC236}">
                <a16:creationId xmlns:a16="http://schemas.microsoft.com/office/drawing/2014/main" id="{907B8862-226F-472B-9648-FE9550BEC926}"/>
              </a:ext>
            </a:extLst>
          </p:cNvPr>
          <p:cNvSpPr txBox="1">
            <a:spLocks/>
          </p:cNvSpPr>
          <p:nvPr/>
        </p:nvSpPr>
        <p:spPr>
          <a:xfrm>
            <a:off x="3892719" y="2283363"/>
            <a:ext cx="7902202" cy="1571858"/>
          </a:xfrm>
          <a:prstGeom prst="rect">
            <a:avLst/>
          </a:prstGeom>
          <a:solidFill>
            <a:schemeClr val="accent1">
              <a:lumMod val="60000"/>
              <a:lumOff val="40000"/>
            </a:schemeClr>
          </a:solidFill>
          <a:ln>
            <a:solidFill>
              <a:schemeClr val="accent4">
                <a:lumMod val="50000"/>
              </a:schemeClr>
            </a:solidFill>
          </a:ln>
        </p:spPr>
        <p:txBody>
          <a:bodyPr vert="horz" lIns="91440" tIns="45720" rIns="91440" bIns="45720" rtlCol="0" anchor="ctr">
            <a:norm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algn="just"/>
            <a:r>
              <a:rPr lang="ru-RU" b="1" dirty="0">
                <a:solidFill>
                  <a:schemeClr val="tx1"/>
                </a:solidFill>
                <a:latin typeface="Arial Narrow" panose="020B0606020202030204" pitchFamily="34" charset="0"/>
              </a:rPr>
              <a:t>Традиции знаменитых белорусских сыроделов </a:t>
            </a:r>
            <a:r>
              <a:rPr lang="ru-RU" dirty="0">
                <a:solidFill>
                  <a:schemeClr val="tx1"/>
                </a:solidFill>
                <a:latin typeface="Arial Narrow" panose="020B0606020202030204" pitchFamily="34" charset="0"/>
              </a:rPr>
              <a:t>продолжают специалисты предприятия «Беловежские сыры» (город Высокое, Брестская область). Продукция компании экспортируется за пределы СНГ. Высокое качество беловежских сыров оценили гурманы десятков стран мира. </a:t>
            </a:r>
          </a:p>
        </p:txBody>
      </p:sp>
      <p:sp>
        <p:nvSpPr>
          <p:cNvPr id="15" name="Объект 6">
            <a:extLst>
              <a:ext uri="{FF2B5EF4-FFF2-40B4-BE49-F238E27FC236}">
                <a16:creationId xmlns:a16="http://schemas.microsoft.com/office/drawing/2014/main" id="{907B8862-226F-472B-9648-FE9550BEC926}"/>
              </a:ext>
            </a:extLst>
          </p:cNvPr>
          <p:cNvSpPr txBox="1">
            <a:spLocks/>
          </p:cNvSpPr>
          <p:nvPr/>
        </p:nvSpPr>
        <p:spPr>
          <a:xfrm>
            <a:off x="3892718" y="4016169"/>
            <a:ext cx="7902203" cy="2150921"/>
          </a:xfrm>
          <a:prstGeom prst="rect">
            <a:avLst/>
          </a:prstGeom>
          <a:solidFill>
            <a:schemeClr val="accent2">
              <a:lumMod val="60000"/>
              <a:lumOff val="40000"/>
            </a:schemeClr>
          </a:solidFill>
          <a:ln>
            <a:solidFill>
              <a:schemeClr val="accent4">
                <a:lumMod val="50000"/>
              </a:schemeClr>
            </a:solidFill>
          </a:ln>
        </p:spPr>
        <p:txBody>
          <a:bodyPr vert="horz" lIns="91440" tIns="45720" rIns="91440" bIns="45720" rtlCol="0" anchor="ctr">
            <a:normAutofit lnSpcReduction="10000"/>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algn="just"/>
            <a:r>
              <a:rPr lang="ru-RU" dirty="0">
                <a:solidFill>
                  <a:schemeClr val="tx1"/>
                </a:solidFill>
                <a:latin typeface="Arial Narrow" panose="020B0606020202030204" pitchFamily="34" charset="0"/>
              </a:rPr>
              <a:t>Республика Беларусь входит в число лидеров по экспорту продуктов питания и занимает достойные позиции в мировом рейтинге экспортёров:</a:t>
            </a:r>
          </a:p>
          <a:p>
            <a:pPr marL="0" indent="0" algn="just">
              <a:buNone/>
            </a:pPr>
            <a:r>
              <a:rPr lang="ru-RU" dirty="0">
                <a:solidFill>
                  <a:schemeClr val="tx1"/>
                </a:solidFill>
                <a:latin typeface="Arial Narrow" panose="020B0606020202030204" pitchFamily="34" charset="0"/>
              </a:rPr>
              <a:t>3-е место по экспорту </a:t>
            </a:r>
            <a:r>
              <a:rPr lang="ru-RU" b="1" dirty="0">
                <a:solidFill>
                  <a:schemeClr val="tx1"/>
                </a:solidFill>
                <a:latin typeface="Arial Narrow" panose="020B0606020202030204" pitchFamily="34" charset="0"/>
              </a:rPr>
              <a:t>масла, молока сгущённого, молочной сыворотки сухой и продуктов на её основе</a:t>
            </a:r>
            <a:r>
              <a:rPr lang="ru-RU" dirty="0">
                <a:solidFill>
                  <a:schemeClr val="tx1"/>
                </a:solidFill>
                <a:latin typeface="Arial Narrow" panose="020B0606020202030204" pitchFamily="34" charset="0"/>
              </a:rPr>
              <a:t>;</a:t>
            </a:r>
          </a:p>
          <a:p>
            <a:pPr marL="0" indent="0" algn="just">
              <a:buNone/>
            </a:pPr>
            <a:r>
              <a:rPr lang="ru-RU" dirty="0">
                <a:solidFill>
                  <a:schemeClr val="tx1"/>
                </a:solidFill>
                <a:latin typeface="Arial Narrow" panose="020B0606020202030204" pitchFamily="34" charset="0"/>
              </a:rPr>
              <a:t>4-е место по экспорту сыра;</a:t>
            </a:r>
          </a:p>
          <a:p>
            <a:pPr marL="0" indent="0" algn="just">
              <a:buNone/>
            </a:pPr>
            <a:r>
              <a:rPr lang="ru-RU" dirty="0">
                <a:solidFill>
                  <a:schemeClr val="tx1"/>
                </a:solidFill>
                <a:latin typeface="Arial Narrow" panose="020B0606020202030204" pitchFamily="34" charset="0"/>
              </a:rPr>
              <a:t>5-е место по экспорту сухого обезжиренного молока.</a:t>
            </a:r>
          </a:p>
        </p:txBody>
      </p:sp>
    </p:spTree>
    <p:extLst>
      <p:ext uri="{BB962C8B-B14F-4D97-AF65-F5344CB8AC3E}">
        <p14:creationId xmlns:p14="http://schemas.microsoft.com/office/powerpoint/2010/main" val="190349385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C886128-360E-450D-93EF-FE86769CFA69}"/>
              </a:ext>
            </a:extLst>
          </p:cNvPr>
          <p:cNvSpPr>
            <a:spLocks noGrp="1"/>
          </p:cNvSpPr>
          <p:nvPr>
            <p:ph type="title"/>
          </p:nvPr>
        </p:nvSpPr>
        <p:spPr>
          <a:xfrm>
            <a:off x="137375" y="886373"/>
            <a:ext cx="2947482" cy="1348753"/>
          </a:xfrm>
        </p:spPr>
        <p:txBody>
          <a:bodyPr>
            <a:normAutofit fontScale="90000"/>
          </a:bodyPr>
          <a:lstStyle/>
          <a:p>
            <a:r>
              <a:rPr lang="ru-RU" sz="3200" dirty="0"/>
              <a:t>Достижения современной Беларуси </a:t>
            </a:r>
          </a:p>
        </p:txBody>
      </p:sp>
      <p:sp>
        <p:nvSpPr>
          <p:cNvPr id="7" name="Объект 6">
            <a:extLst>
              <a:ext uri="{FF2B5EF4-FFF2-40B4-BE49-F238E27FC236}">
                <a16:creationId xmlns:a16="http://schemas.microsoft.com/office/drawing/2014/main" id="{907B8862-226F-472B-9648-FE9550BEC926}"/>
              </a:ext>
            </a:extLst>
          </p:cNvPr>
          <p:cNvSpPr>
            <a:spLocks noGrp="1"/>
          </p:cNvSpPr>
          <p:nvPr>
            <p:ph idx="1"/>
          </p:nvPr>
        </p:nvSpPr>
        <p:spPr>
          <a:xfrm>
            <a:off x="3752476" y="1048624"/>
            <a:ext cx="8050834" cy="5050172"/>
          </a:xfrm>
          <a:ln w="12700">
            <a:solidFill>
              <a:schemeClr val="accent4">
                <a:lumMod val="50000"/>
              </a:schemeClr>
            </a:solidFill>
          </a:ln>
        </p:spPr>
        <p:txBody>
          <a:bodyPr>
            <a:normAutofit fontScale="25000" lnSpcReduction="20000"/>
          </a:bodyPr>
          <a:lstStyle/>
          <a:p>
            <a:pPr marL="0" indent="0">
              <a:buNone/>
            </a:pPr>
            <a:endParaRPr lang="ru-RU" sz="1800" dirty="0"/>
          </a:p>
          <a:p>
            <a:pPr marL="0" indent="0">
              <a:buNone/>
            </a:pPr>
            <a:endParaRPr lang="ru-RU" sz="1800" dirty="0"/>
          </a:p>
          <a:p>
            <a:pPr marL="0" indent="0">
              <a:buNone/>
            </a:pPr>
            <a:endParaRPr lang="ru-RU" sz="1800" dirty="0"/>
          </a:p>
          <a:p>
            <a:pPr marL="0" indent="0">
              <a:buNone/>
            </a:pPr>
            <a:endParaRPr lang="ru-RU" sz="1800" dirty="0"/>
          </a:p>
          <a:p>
            <a:pPr algn="just">
              <a:lnSpc>
                <a:spcPct val="120000"/>
              </a:lnSpc>
            </a:pPr>
            <a:r>
              <a:rPr lang="ru-RU" sz="8000" dirty="0">
                <a:solidFill>
                  <a:schemeClr val="tx1"/>
                </a:solidFill>
                <a:latin typeface="Arial Narrow" panose="020B0606020202030204" pitchFamily="34" charset="0"/>
              </a:rPr>
              <a:t>Знаковым событием для Республики Беларусь стало введение в промышленную эксплуатацию собственной </a:t>
            </a:r>
            <a:r>
              <a:rPr lang="ru-RU" sz="8000" b="1" dirty="0">
                <a:solidFill>
                  <a:schemeClr val="tx1"/>
                </a:solidFill>
                <a:latin typeface="Arial Narrow" panose="020B0606020202030204" pitchFamily="34" charset="0"/>
              </a:rPr>
              <a:t>атомной электростанции (АЭС). </a:t>
            </a:r>
            <a:r>
              <a:rPr lang="ru-RU" sz="8000" dirty="0">
                <a:solidFill>
                  <a:schemeClr val="tx1"/>
                </a:solidFill>
                <a:latin typeface="Arial Narrow" panose="020B0606020202030204" pitchFamily="34" charset="0"/>
              </a:rPr>
              <a:t>Вырабатываемая ею электроэнергия позволяет ежегодно замещать несколько миллиардов кубометров природного газа. </a:t>
            </a:r>
          </a:p>
          <a:p>
            <a:pPr algn="just">
              <a:lnSpc>
                <a:spcPct val="120000"/>
              </a:lnSpc>
            </a:pPr>
            <a:r>
              <a:rPr lang="ru-RU" sz="8000" dirty="0">
                <a:solidFill>
                  <a:schemeClr val="tx1"/>
                </a:solidFill>
                <a:latin typeface="Arial Narrow" panose="020B0606020202030204" pitchFamily="34" charset="0"/>
              </a:rPr>
              <a:t>Одной из важнейших задач энергетического комплекса Республики Беларусь является </a:t>
            </a:r>
            <a:r>
              <a:rPr lang="ru-RU" sz="8000" b="1" dirty="0">
                <a:solidFill>
                  <a:schemeClr val="tx1"/>
                </a:solidFill>
                <a:latin typeface="Arial Narrow" panose="020B0606020202030204" pitchFamily="34" charset="0"/>
              </a:rPr>
              <a:t>использование местных видов топлива</a:t>
            </a:r>
            <a:r>
              <a:rPr lang="ru-RU" sz="8000" dirty="0">
                <a:solidFill>
                  <a:schemeClr val="tx1"/>
                </a:solidFill>
                <a:latin typeface="Arial Narrow" panose="020B0606020202030204" pitchFamily="34" charset="0"/>
              </a:rPr>
              <a:t>, в том числе торфа. Использование торфяного топлива даёт возможность ежегодно экономить для нашего государства около 450 миллионов кубических метров природного газа.</a:t>
            </a:r>
          </a:p>
          <a:p>
            <a:pPr algn="just">
              <a:lnSpc>
                <a:spcPct val="120000"/>
              </a:lnSpc>
            </a:pPr>
            <a:r>
              <a:rPr lang="ru-RU" sz="8000" dirty="0">
                <a:solidFill>
                  <a:schemeClr val="tx1"/>
                </a:solidFill>
                <a:latin typeface="Arial Narrow" panose="020B0606020202030204" pitchFamily="34" charset="0"/>
              </a:rPr>
              <a:t>Республика Беларусь использует с целью получения энергии возобновляемые источники: </a:t>
            </a:r>
            <a:r>
              <a:rPr lang="ru-RU" sz="8000" b="1" dirty="0">
                <a:solidFill>
                  <a:schemeClr val="tx1"/>
                </a:solidFill>
                <a:latin typeface="Arial Narrow" panose="020B0606020202030204" pitchFamily="34" charset="0"/>
              </a:rPr>
              <a:t>воду, ветер и солнце</a:t>
            </a:r>
            <a:r>
              <a:rPr lang="ru-RU" sz="8000" dirty="0">
                <a:solidFill>
                  <a:schemeClr val="tx1"/>
                </a:solidFill>
                <a:latin typeface="Arial Narrow" panose="020B0606020202030204" pitchFamily="34" charset="0"/>
              </a:rPr>
              <a:t>. </a:t>
            </a:r>
          </a:p>
          <a:p>
            <a:pPr algn="just">
              <a:lnSpc>
                <a:spcPct val="120000"/>
              </a:lnSpc>
            </a:pPr>
            <a:r>
              <a:rPr lang="ru-RU" sz="8000" dirty="0">
                <a:solidFill>
                  <a:schemeClr val="tx1"/>
                </a:solidFill>
                <a:latin typeface="Arial Narrow" panose="020B0606020202030204" pitchFamily="34" charset="0"/>
              </a:rPr>
              <a:t>Самая большая в Беларуси солнечная электростанция мощностью 55 МВт открыта недалеко от Речицы. Станция построена на общей площади около 115 га. Здесь установлено почти 218 тыс. солнечных панелей.</a:t>
            </a:r>
          </a:p>
          <a:p>
            <a:pPr marL="0" indent="0">
              <a:buNone/>
            </a:pPr>
            <a:endParaRPr lang="ru-RU" dirty="0"/>
          </a:p>
          <a:p>
            <a:pPr marL="0" indent="0">
              <a:buNone/>
            </a:pPr>
            <a:endParaRPr lang="ru-RU" dirty="0"/>
          </a:p>
          <a:p>
            <a:pPr marL="0" indent="0">
              <a:buNone/>
            </a:pPr>
            <a:endParaRPr lang="ru-RU" dirty="0"/>
          </a:p>
          <a:p>
            <a:pPr marL="0" indent="0">
              <a:buNone/>
            </a:pPr>
            <a:endParaRPr lang="ru-RU" dirty="0"/>
          </a:p>
        </p:txBody>
      </p:sp>
      <p:sp>
        <p:nvSpPr>
          <p:cNvPr id="8" name="Прямоугольник 7">
            <a:extLst>
              <a:ext uri="{FF2B5EF4-FFF2-40B4-BE49-F238E27FC236}">
                <a16:creationId xmlns:a16="http://schemas.microsoft.com/office/drawing/2014/main" id="{D1AD2562-9414-4807-8C88-F386D2353D66}"/>
              </a:ext>
            </a:extLst>
          </p:cNvPr>
          <p:cNvSpPr/>
          <p:nvPr/>
        </p:nvSpPr>
        <p:spPr>
          <a:xfrm>
            <a:off x="4026603" y="330341"/>
            <a:ext cx="7071634" cy="48763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a:t>Энергетическая безопасность страны</a:t>
            </a:r>
          </a:p>
        </p:txBody>
      </p:sp>
      <p:pic>
        <p:nvPicPr>
          <p:cNvPr id="11" name="Рисунок 10">
            <a:extLst>
              <a:ext uri="{FF2B5EF4-FFF2-40B4-BE49-F238E27FC236}">
                <a16:creationId xmlns:a16="http://schemas.microsoft.com/office/drawing/2014/main" id="{1A881436-ACF8-4A6E-B523-8F1AD279EE59}"/>
              </a:ext>
            </a:extLst>
          </p:cNvPr>
          <p:cNvPicPr>
            <a:picLocks noChangeAspect="1"/>
          </p:cNvPicPr>
          <p:nvPr/>
        </p:nvPicPr>
        <p:blipFill>
          <a:blip r:embed="rId2"/>
          <a:stretch>
            <a:fillRect/>
          </a:stretch>
        </p:blipFill>
        <p:spPr>
          <a:xfrm>
            <a:off x="1744910" y="1956076"/>
            <a:ext cx="1643474" cy="1139462"/>
          </a:xfrm>
          <a:prstGeom prst="rect">
            <a:avLst/>
          </a:prstGeom>
        </p:spPr>
      </p:pic>
      <p:pic>
        <p:nvPicPr>
          <p:cNvPr id="10" name="Picture 2" descr="Возле Речицы открыли самую большую в Беларуси солнечную электростанцию">
            <a:extLst>
              <a:ext uri="{FF2B5EF4-FFF2-40B4-BE49-F238E27FC236}">
                <a16:creationId xmlns:a16="http://schemas.microsoft.com/office/drawing/2014/main" id="{CE001EE2-5758-4D8A-8F6D-633E48E2D73A}"/>
              </a:ext>
            </a:extLst>
          </p:cNvPr>
          <p:cNvPicPr/>
          <p:nvPr/>
        </p:nvPicPr>
        <p:blipFill rotWithShape="1">
          <a:blip r:embed="rId3" cstate="print">
            <a:extLst>
              <a:ext uri="{28A0092B-C50C-407E-A947-70E740481C1C}">
                <a14:useLocalDpi xmlns:a14="http://schemas.microsoft.com/office/drawing/2010/main" val="0"/>
              </a:ext>
            </a:extLst>
          </a:blip>
          <a:srcRect l="-1122" t="12543"/>
          <a:stretch/>
        </p:blipFill>
        <p:spPr bwMode="auto">
          <a:xfrm>
            <a:off x="60349" y="4372674"/>
            <a:ext cx="3328035" cy="1619250"/>
          </a:xfrm>
          <a:prstGeom prst="rect">
            <a:avLst/>
          </a:prstGeom>
          <a:noFill/>
          <a:ln>
            <a:noFill/>
          </a:ln>
          <a:extLst>
            <a:ext uri="{53640926-AAD7-44D8-BBD7-CCE9431645EC}">
              <a14:shadowObscured xmlns:a14="http://schemas.microsoft.com/office/drawing/2010/main"/>
            </a:ext>
          </a:extLst>
        </p:spPr>
      </p:pic>
      <p:pic>
        <p:nvPicPr>
          <p:cNvPr id="13" name="Рисунок 12" descr="БелАЭС ищет работников. Какие зарплаты предлагают? - Официальный сайт  Чаусской районной газеты &quot;Искра&quot;">
            <a:extLst>
              <a:ext uri="{FF2B5EF4-FFF2-40B4-BE49-F238E27FC236}">
                <a16:creationId xmlns:a16="http://schemas.microsoft.com/office/drawing/2014/main" id="{A7115E1F-ED80-4D8B-87E3-CC270209E2FC}"/>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7375" y="2775591"/>
            <a:ext cx="2203153" cy="1473341"/>
          </a:xfrm>
          <a:prstGeom prst="rect">
            <a:avLst/>
          </a:prstGeom>
          <a:noFill/>
          <a:ln>
            <a:noFill/>
          </a:ln>
        </p:spPr>
      </p:pic>
    </p:spTree>
    <p:extLst>
      <p:ext uri="{BB962C8B-B14F-4D97-AF65-F5344CB8AC3E}">
        <p14:creationId xmlns:p14="http://schemas.microsoft.com/office/powerpoint/2010/main" val="401310147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C886128-360E-450D-93EF-FE86769CFA69}"/>
              </a:ext>
            </a:extLst>
          </p:cNvPr>
          <p:cNvSpPr>
            <a:spLocks noGrp="1"/>
          </p:cNvSpPr>
          <p:nvPr>
            <p:ph type="title"/>
          </p:nvPr>
        </p:nvSpPr>
        <p:spPr>
          <a:xfrm>
            <a:off x="221021" y="1123837"/>
            <a:ext cx="2947482" cy="1602585"/>
          </a:xfrm>
        </p:spPr>
        <p:txBody>
          <a:bodyPr>
            <a:normAutofit/>
          </a:bodyPr>
          <a:lstStyle/>
          <a:p>
            <a:r>
              <a:rPr lang="ru-RU" sz="3200" dirty="0"/>
              <a:t>Достижения современной Беларуси </a:t>
            </a:r>
          </a:p>
        </p:txBody>
      </p:sp>
      <p:sp>
        <p:nvSpPr>
          <p:cNvPr id="7" name="Объект 6">
            <a:extLst>
              <a:ext uri="{FF2B5EF4-FFF2-40B4-BE49-F238E27FC236}">
                <a16:creationId xmlns:a16="http://schemas.microsoft.com/office/drawing/2014/main" id="{907B8862-226F-472B-9648-FE9550BEC926}"/>
              </a:ext>
            </a:extLst>
          </p:cNvPr>
          <p:cNvSpPr>
            <a:spLocks noGrp="1"/>
          </p:cNvSpPr>
          <p:nvPr>
            <p:ph idx="1"/>
          </p:nvPr>
        </p:nvSpPr>
        <p:spPr>
          <a:xfrm>
            <a:off x="3836765" y="1228406"/>
            <a:ext cx="7933098" cy="4870390"/>
          </a:xfrm>
          <a:ln w="12700">
            <a:solidFill>
              <a:schemeClr val="accent4">
                <a:lumMod val="50000"/>
              </a:schemeClr>
            </a:solidFill>
          </a:ln>
        </p:spPr>
        <p:txBody>
          <a:bodyPr>
            <a:noAutofit/>
          </a:bodyPr>
          <a:lstStyle/>
          <a:p>
            <a:pPr algn="just"/>
            <a:r>
              <a:rPr lang="ru-RU" sz="2200" b="1" dirty="0">
                <a:solidFill>
                  <a:schemeClr val="tx1"/>
                </a:solidFill>
                <a:latin typeface="Arial Narrow" panose="020B0606020202030204" pitchFamily="34" charset="0"/>
              </a:rPr>
              <a:t>Калийные соли </a:t>
            </a:r>
            <a:r>
              <a:rPr lang="ru-RU" sz="2200" dirty="0">
                <a:solidFill>
                  <a:schemeClr val="tx1"/>
                </a:solidFill>
                <a:latin typeface="Arial Narrow" panose="020B0606020202030204" pitchFamily="34" charset="0"/>
              </a:rPr>
              <a:t>— основное минеральное богатство нашей страны и важнейший экспортный товар. Основные месторождения калийной соли в нашей стране — Старобинское (запасы — 2,7 млрд тонн), Петриковское (1,28 млрд тонн) и Октябрьское (637,2 млн тонн). </a:t>
            </a:r>
          </a:p>
          <a:p>
            <a:pPr algn="just"/>
            <a:r>
              <a:rPr lang="ru-RU" sz="2200" dirty="0">
                <a:solidFill>
                  <a:schemeClr val="tx1"/>
                </a:solidFill>
                <a:latin typeface="Arial Narrow" panose="020B0606020202030204" pitchFamily="34" charset="0"/>
              </a:rPr>
              <a:t>Общие промышленные </a:t>
            </a:r>
            <a:r>
              <a:rPr lang="ru-RU" sz="2200" b="1" dirty="0">
                <a:solidFill>
                  <a:schemeClr val="tx1"/>
                </a:solidFill>
                <a:latin typeface="Arial Narrow" panose="020B0606020202030204" pitchFamily="34" charset="0"/>
              </a:rPr>
              <a:t>запасы калийных солей </a:t>
            </a:r>
            <a:r>
              <a:rPr lang="ru-RU" sz="2200" dirty="0">
                <a:solidFill>
                  <a:schemeClr val="tx1"/>
                </a:solidFill>
                <a:latin typeface="Arial Narrow" panose="020B0606020202030204" pitchFamily="34" charset="0"/>
              </a:rPr>
              <a:t>составляют более 5 млрд тонн. По этому показателю мы занимаем третье место в мире после Канады и России.</a:t>
            </a:r>
          </a:p>
          <a:p>
            <a:pPr algn="just"/>
            <a:r>
              <a:rPr lang="ru-RU" sz="2200" dirty="0">
                <a:solidFill>
                  <a:schemeClr val="tx1"/>
                </a:solidFill>
                <a:latin typeface="Arial Narrow" panose="020B0606020202030204" pitchFamily="34" charset="0"/>
              </a:rPr>
              <a:t>Развитие производственных мощностей предприятия </a:t>
            </a:r>
            <a:r>
              <a:rPr lang="ru-RU" sz="2200" b="1" dirty="0">
                <a:solidFill>
                  <a:schemeClr val="tx1"/>
                </a:solidFill>
                <a:latin typeface="Arial Narrow" panose="020B0606020202030204" pitchFamily="34" charset="0"/>
              </a:rPr>
              <a:t>«Беларуськалий» </a:t>
            </a:r>
            <a:r>
              <a:rPr lang="ru-RU" sz="2200" dirty="0">
                <a:solidFill>
                  <a:schemeClr val="tx1"/>
                </a:solidFill>
                <a:latin typeface="Arial Narrow" panose="020B0606020202030204" pitchFamily="34" charset="0"/>
              </a:rPr>
              <a:t>идет по пути строительства и запуска в эксплуатацию новых объектов. На сырьевой базе Старобинского месторождения калийных солей построены и введены в эксплуатацию Краснослободский и Берёзовский рудники, осуществляется строительство Дарасинского рудника.</a:t>
            </a:r>
          </a:p>
        </p:txBody>
      </p:sp>
      <p:sp>
        <p:nvSpPr>
          <p:cNvPr id="8" name="Прямоугольник 7">
            <a:extLst>
              <a:ext uri="{FF2B5EF4-FFF2-40B4-BE49-F238E27FC236}">
                <a16:creationId xmlns:a16="http://schemas.microsoft.com/office/drawing/2014/main" id="{D1AD2562-9414-4807-8C88-F386D2353D66}"/>
              </a:ext>
            </a:extLst>
          </p:cNvPr>
          <p:cNvSpPr/>
          <p:nvPr/>
        </p:nvSpPr>
        <p:spPr>
          <a:xfrm>
            <a:off x="4267497" y="393995"/>
            <a:ext cx="7071634" cy="3777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a:t>Калийные соли</a:t>
            </a:r>
          </a:p>
        </p:txBody>
      </p:sp>
      <p:pic>
        <p:nvPicPr>
          <p:cNvPr id="3" name="Рисунок 2">
            <a:extLst>
              <a:ext uri="{FF2B5EF4-FFF2-40B4-BE49-F238E27FC236}">
                <a16:creationId xmlns:a16="http://schemas.microsoft.com/office/drawing/2014/main" id="{0A1ADE36-C362-4BE0-B0E7-4252AA3CF332}"/>
              </a:ext>
            </a:extLst>
          </p:cNvPr>
          <p:cNvPicPr>
            <a:picLocks noChangeAspect="1"/>
          </p:cNvPicPr>
          <p:nvPr/>
        </p:nvPicPr>
        <p:blipFill>
          <a:blip r:embed="rId2"/>
          <a:stretch>
            <a:fillRect/>
          </a:stretch>
        </p:blipFill>
        <p:spPr>
          <a:xfrm>
            <a:off x="169080" y="3429000"/>
            <a:ext cx="2999423" cy="1839367"/>
          </a:xfrm>
          <a:prstGeom prst="rect">
            <a:avLst/>
          </a:prstGeom>
        </p:spPr>
      </p:pic>
    </p:spTree>
    <p:extLst>
      <p:ext uri="{BB962C8B-B14F-4D97-AF65-F5344CB8AC3E}">
        <p14:creationId xmlns:p14="http://schemas.microsoft.com/office/powerpoint/2010/main" val="88118110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C886128-360E-450D-93EF-FE86769CFA69}"/>
              </a:ext>
            </a:extLst>
          </p:cNvPr>
          <p:cNvSpPr>
            <a:spLocks noGrp="1"/>
          </p:cNvSpPr>
          <p:nvPr>
            <p:ph type="title"/>
          </p:nvPr>
        </p:nvSpPr>
        <p:spPr>
          <a:xfrm>
            <a:off x="221021" y="955765"/>
            <a:ext cx="2947482" cy="1325747"/>
          </a:xfrm>
        </p:spPr>
        <p:txBody>
          <a:bodyPr>
            <a:noAutofit/>
          </a:bodyPr>
          <a:lstStyle/>
          <a:p>
            <a:r>
              <a:rPr lang="ru-RU" sz="3200" dirty="0"/>
              <a:t>Достижения современной Беларуси </a:t>
            </a:r>
          </a:p>
        </p:txBody>
      </p:sp>
      <p:sp>
        <p:nvSpPr>
          <p:cNvPr id="7" name="Объект 6">
            <a:extLst>
              <a:ext uri="{FF2B5EF4-FFF2-40B4-BE49-F238E27FC236}">
                <a16:creationId xmlns:a16="http://schemas.microsoft.com/office/drawing/2014/main" id="{907B8862-226F-472B-9648-FE9550BEC926}"/>
              </a:ext>
            </a:extLst>
          </p:cNvPr>
          <p:cNvSpPr>
            <a:spLocks noGrp="1"/>
          </p:cNvSpPr>
          <p:nvPr>
            <p:ph idx="1"/>
          </p:nvPr>
        </p:nvSpPr>
        <p:spPr>
          <a:xfrm>
            <a:off x="3806456" y="1123836"/>
            <a:ext cx="8013632" cy="4920147"/>
          </a:xfrm>
          <a:ln w="12700">
            <a:solidFill>
              <a:schemeClr val="accent4">
                <a:lumMod val="50000"/>
              </a:schemeClr>
            </a:solidFill>
          </a:ln>
        </p:spPr>
        <p:txBody>
          <a:bodyPr>
            <a:normAutofit/>
          </a:bodyPr>
          <a:lstStyle/>
          <a:p>
            <a:pPr algn="just">
              <a:lnSpc>
                <a:spcPct val="100000"/>
              </a:lnSpc>
              <a:spcBef>
                <a:spcPts val="0"/>
              </a:spcBef>
            </a:pPr>
            <a:r>
              <a:rPr lang="ru-RU" sz="1900" dirty="0">
                <a:solidFill>
                  <a:schemeClr val="tx1"/>
                </a:solidFill>
                <a:latin typeface="Arial Narrow" panose="020B0606020202030204" pitchFamily="34" charset="0"/>
              </a:rPr>
              <a:t>Начиная с 2019 года, на </a:t>
            </a:r>
            <a:r>
              <a:rPr lang="ru-RU" sz="1900" b="1" dirty="0">
                <a:solidFill>
                  <a:schemeClr val="tx1"/>
                </a:solidFill>
                <a:latin typeface="Arial Narrow" panose="020B0606020202030204" pitchFamily="34" charset="0"/>
              </a:rPr>
              <a:t>Минском автомобильном заводе </a:t>
            </a:r>
            <a:r>
              <a:rPr lang="ru-RU" sz="1900" dirty="0">
                <a:solidFill>
                  <a:schemeClr val="tx1"/>
                </a:solidFill>
                <a:latin typeface="Arial Narrow" panose="020B0606020202030204" pitchFamily="34" charset="0"/>
              </a:rPr>
              <a:t>налажено производство городских автобусов. По содержанию вредных веществ в выхлопных газах эти автобусы соответствуют высшему экологическому стандарту Евро-6. </a:t>
            </a:r>
          </a:p>
          <a:p>
            <a:pPr algn="just">
              <a:lnSpc>
                <a:spcPct val="100000"/>
              </a:lnSpc>
              <a:spcBef>
                <a:spcPts val="0"/>
              </a:spcBef>
            </a:pPr>
            <a:r>
              <a:rPr lang="ru-RU" sz="1900" b="1" dirty="0">
                <a:solidFill>
                  <a:schemeClr val="tx1"/>
                </a:solidFill>
                <a:latin typeface="Arial Narrow" panose="020B0606020202030204" pitchFamily="34" charset="0"/>
              </a:rPr>
              <a:t>Троллейбусный транспорт Республики Беларусь </a:t>
            </a:r>
            <a:r>
              <a:rPr lang="ru-RU" sz="1900" dirty="0">
                <a:solidFill>
                  <a:schemeClr val="tx1"/>
                </a:solidFill>
                <a:latin typeface="Arial Narrow" panose="020B0606020202030204" pitchFamily="34" charset="0"/>
              </a:rPr>
              <a:t>полностью переведен на использование машин отечественного производства. Троллейбусная система Минска является первой по величине в мире.</a:t>
            </a:r>
          </a:p>
          <a:p>
            <a:pPr algn="just">
              <a:lnSpc>
                <a:spcPct val="100000"/>
              </a:lnSpc>
              <a:spcBef>
                <a:spcPts val="0"/>
              </a:spcBef>
            </a:pPr>
            <a:r>
              <a:rPr lang="ru-RU" sz="1900" dirty="0">
                <a:solidFill>
                  <a:schemeClr val="tx1"/>
                </a:solidFill>
                <a:latin typeface="Arial Narrow" panose="020B0606020202030204" pitchFamily="34" charset="0"/>
              </a:rPr>
              <a:t>Ведущим производителем наземного городского электрического транспорта в Республике Беларусь является компания «БКМ Холдинг». На предприятии создано целое «семейство» низкопольных односекционных и </a:t>
            </a:r>
            <a:r>
              <a:rPr lang="ru-RU" sz="1900" b="1" dirty="0">
                <a:solidFill>
                  <a:schemeClr val="tx1"/>
                </a:solidFill>
                <a:latin typeface="Arial Narrow" panose="020B0606020202030204" pitchFamily="34" charset="0"/>
              </a:rPr>
              <a:t>многосекционных трамваев</a:t>
            </a:r>
            <a:r>
              <a:rPr lang="ru-RU" sz="1900" dirty="0">
                <a:solidFill>
                  <a:schemeClr val="tx1"/>
                </a:solidFill>
                <a:latin typeface="Arial Narrow" panose="020B0606020202030204" pitchFamily="34" charset="0"/>
              </a:rPr>
              <a:t>. Эти машины известны далеко за пределами нашей страны.</a:t>
            </a:r>
          </a:p>
          <a:p>
            <a:pPr algn="just">
              <a:lnSpc>
                <a:spcPct val="100000"/>
              </a:lnSpc>
              <a:spcBef>
                <a:spcPts val="0"/>
              </a:spcBef>
            </a:pPr>
            <a:r>
              <a:rPr lang="ru-RU" sz="1900" dirty="0">
                <a:solidFill>
                  <a:schemeClr val="tx1"/>
                </a:solidFill>
                <a:latin typeface="Arial Narrow" panose="020B0606020202030204" pitchFamily="34" charset="0"/>
              </a:rPr>
              <a:t>Динамично развивается </a:t>
            </a:r>
            <a:r>
              <a:rPr lang="ru-RU" sz="1900" b="1" dirty="0">
                <a:solidFill>
                  <a:schemeClr val="tx1"/>
                </a:solidFill>
                <a:latin typeface="Arial Narrow" panose="020B0606020202030204" pitchFamily="34" charset="0"/>
              </a:rPr>
              <a:t>Минский метрополитен</a:t>
            </a:r>
            <a:r>
              <a:rPr lang="ru-RU" sz="1900" dirty="0">
                <a:solidFill>
                  <a:schemeClr val="tx1"/>
                </a:solidFill>
                <a:latin typeface="Arial Narrow" panose="020B0606020202030204" pitchFamily="34" charset="0"/>
              </a:rPr>
              <a:t>. С момента открытия столичная подземка уже перевезла около 8 миллиардов пассажиров. Сегодня в процессе строительства находится Зеленолужская линия метро, которая соединит южный и северный районы Минска и пройдет через центральную часть города. </a:t>
            </a:r>
          </a:p>
        </p:txBody>
      </p:sp>
      <p:sp>
        <p:nvSpPr>
          <p:cNvPr id="8" name="Прямоугольник 7">
            <a:extLst>
              <a:ext uri="{FF2B5EF4-FFF2-40B4-BE49-F238E27FC236}">
                <a16:creationId xmlns:a16="http://schemas.microsoft.com/office/drawing/2014/main" id="{D1AD2562-9414-4807-8C88-F386D2353D66}"/>
              </a:ext>
            </a:extLst>
          </p:cNvPr>
          <p:cNvSpPr/>
          <p:nvPr/>
        </p:nvSpPr>
        <p:spPr>
          <a:xfrm>
            <a:off x="4165997" y="411450"/>
            <a:ext cx="7071634" cy="4955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a:t>Транспорт</a:t>
            </a:r>
          </a:p>
        </p:txBody>
      </p:sp>
      <p:pic>
        <p:nvPicPr>
          <p:cNvPr id="11" name="Рисунок 10">
            <a:extLst>
              <a:ext uri="{FF2B5EF4-FFF2-40B4-BE49-F238E27FC236}">
                <a16:creationId xmlns:a16="http://schemas.microsoft.com/office/drawing/2014/main" id="{EFE247ED-7933-4A1C-95B9-08F2870FFC9C}"/>
              </a:ext>
            </a:extLst>
          </p:cNvPr>
          <p:cNvPicPr>
            <a:picLocks noChangeAspect="1"/>
          </p:cNvPicPr>
          <p:nvPr/>
        </p:nvPicPr>
        <p:blipFill rotWithShape="1">
          <a:blip r:embed="rId2"/>
          <a:srcRect r="2817" b="6265"/>
          <a:stretch/>
        </p:blipFill>
        <p:spPr>
          <a:xfrm>
            <a:off x="134222" y="4270575"/>
            <a:ext cx="3081577" cy="1631660"/>
          </a:xfrm>
          <a:prstGeom prst="rect">
            <a:avLst/>
          </a:prstGeom>
        </p:spPr>
      </p:pic>
      <p:pic>
        <p:nvPicPr>
          <p:cNvPr id="3" name="Рисунок 2">
            <a:extLst>
              <a:ext uri="{FF2B5EF4-FFF2-40B4-BE49-F238E27FC236}">
                <a16:creationId xmlns:a16="http://schemas.microsoft.com/office/drawing/2014/main" id="{DA43D3BD-3582-477A-A6D6-7FF3B2DE6C77}"/>
              </a:ext>
            </a:extLst>
          </p:cNvPr>
          <p:cNvPicPr>
            <a:picLocks noChangeAspect="1"/>
          </p:cNvPicPr>
          <p:nvPr/>
        </p:nvPicPr>
        <p:blipFill>
          <a:blip r:embed="rId3"/>
          <a:stretch>
            <a:fillRect/>
          </a:stretch>
        </p:blipFill>
        <p:spPr>
          <a:xfrm>
            <a:off x="134223" y="2322113"/>
            <a:ext cx="1663355" cy="1106887"/>
          </a:xfrm>
          <a:prstGeom prst="rect">
            <a:avLst/>
          </a:prstGeom>
        </p:spPr>
      </p:pic>
      <p:pic>
        <p:nvPicPr>
          <p:cNvPr id="12" name="Рисунок 11">
            <a:extLst>
              <a:ext uri="{FF2B5EF4-FFF2-40B4-BE49-F238E27FC236}">
                <a16:creationId xmlns:a16="http://schemas.microsoft.com/office/drawing/2014/main" id="{9C68C86D-A850-44BE-9677-3F0C45DB46AF}"/>
              </a:ext>
            </a:extLst>
          </p:cNvPr>
          <p:cNvPicPr>
            <a:picLocks noChangeAspect="1"/>
          </p:cNvPicPr>
          <p:nvPr/>
        </p:nvPicPr>
        <p:blipFill>
          <a:blip r:embed="rId4"/>
          <a:stretch>
            <a:fillRect/>
          </a:stretch>
        </p:blipFill>
        <p:spPr>
          <a:xfrm>
            <a:off x="1675010" y="2520313"/>
            <a:ext cx="1560539" cy="1663355"/>
          </a:xfrm>
          <a:prstGeom prst="rect">
            <a:avLst/>
          </a:prstGeom>
        </p:spPr>
      </p:pic>
    </p:spTree>
    <p:extLst>
      <p:ext uri="{BB962C8B-B14F-4D97-AF65-F5344CB8AC3E}">
        <p14:creationId xmlns:p14="http://schemas.microsoft.com/office/powerpoint/2010/main" val="156175986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C886128-360E-450D-93EF-FE86769CFA69}"/>
              </a:ext>
            </a:extLst>
          </p:cNvPr>
          <p:cNvSpPr>
            <a:spLocks noGrp="1"/>
          </p:cNvSpPr>
          <p:nvPr>
            <p:ph type="title"/>
          </p:nvPr>
        </p:nvSpPr>
        <p:spPr>
          <a:xfrm>
            <a:off x="221021" y="947260"/>
            <a:ext cx="2947482" cy="1502326"/>
          </a:xfrm>
        </p:spPr>
        <p:txBody>
          <a:bodyPr>
            <a:normAutofit/>
          </a:bodyPr>
          <a:lstStyle/>
          <a:p>
            <a:r>
              <a:rPr lang="ru-RU" sz="3200" dirty="0"/>
              <a:t>Достижения современной Беларуси </a:t>
            </a:r>
          </a:p>
        </p:txBody>
      </p:sp>
      <p:sp>
        <p:nvSpPr>
          <p:cNvPr id="7" name="Объект 6">
            <a:extLst>
              <a:ext uri="{FF2B5EF4-FFF2-40B4-BE49-F238E27FC236}">
                <a16:creationId xmlns:a16="http://schemas.microsoft.com/office/drawing/2014/main" id="{907B8862-226F-472B-9648-FE9550BEC926}"/>
              </a:ext>
            </a:extLst>
          </p:cNvPr>
          <p:cNvSpPr>
            <a:spLocks noGrp="1"/>
          </p:cNvSpPr>
          <p:nvPr>
            <p:ph idx="1"/>
          </p:nvPr>
        </p:nvSpPr>
        <p:spPr>
          <a:xfrm>
            <a:off x="4054262" y="1224505"/>
            <a:ext cx="7765825" cy="4731585"/>
          </a:xfrm>
          <a:ln w="12700">
            <a:solidFill>
              <a:schemeClr val="accent4">
                <a:lumMod val="50000"/>
              </a:schemeClr>
            </a:solidFill>
          </a:ln>
        </p:spPr>
        <p:txBody>
          <a:bodyPr>
            <a:normAutofit/>
          </a:bodyPr>
          <a:lstStyle/>
          <a:p>
            <a:pPr algn="just"/>
            <a:r>
              <a:rPr lang="ru-RU" sz="2400" dirty="0">
                <a:solidFill>
                  <a:schemeClr val="tx1"/>
                </a:solidFill>
                <a:latin typeface="Arial Narrow" panose="020B0606020202030204" pitchFamily="34" charset="0"/>
              </a:rPr>
              <a:t>Минское предприятие «МотоВелоЗавод» - одно </a:t>
            </a:r>
            <a:r>
              <a:rPr lang="ru-RU" sz="2400" b="1" dirty="0">
                <a:solidFill>
                  <a:schemeClr val="tx1"/>
                </a:solidFill>
                <a:latin typeface="Arial Narrow" panose="020B0606020202030204" pitchFamily="34" charset="0"/>
              </a:rPr>
              <a:t>из крупнейших производителей мотоциклов и велосипедов </a:t>
            </a:r>
            <a:r>
              <a:rPr lang="ru-RU" sz="2400" dirty="0">
                <a:solidFill>
                  <a:schemeClr val="tx1"/>
                </a:solidFill>
                <a:latin typeface="Arial Narrow" panose="020B0606020202030204" pitchFamily="34" charset="0"/>
              </a:rPr>
              <a:t>на территории СНГ.</a:t>
            </a:r>
          </a:p>
          <a:p>
            <a:pPr algn="just"/>
            <a:r>
              <a:rPr lang="ru-RU" sz="2400" dirty="0">
                <a:solidFill>
                  <a:schemeClr val="tx1"/>
                </a:solidFill>
                <a:latin typeface="Arial Narrow" panose="020B0606020202030204" pitchFamily="34" charset="0"/>
              </a:rPr>
              <a:t>Выпускает широкий модельный ряд велосипедов. В 2024 г. очередной новинкой завода стал современный и высокотехнологичный </a:t>
            </a:r>
            <a:r>
              <a:rPr lang="ru-RU" sz="2400" b="1" dirty="0">
                <a:solidFill>
                  <a:schemeClr val="tx1"/>
                </a:solidFill>
                <a:latin typeface="Arial Narrow" panose="020B0606020202030204" pitchFamily="34" charset="0"/>
              </a:rPr>
              <a:t>электромотовелосипед.</a:t>
            </a:r>
          </a:p>
          <a:p>
            <a:pPr algn="just"/>
            <a:r>
              <a:rPr lang="ru-RU" sz="2400" dirty="0">
                <a:solidFill>
                  <a:schemeClr val="tx1"/>
                </a:solidFill>
                <a:latin typeface="Arial Narrow" panose="020B0606020202030204" pitchFamily="34" charset="0"/>
              </a:rPr>
              <a:t>Ведущим предприятием по выпуску легковых автомобилей – </a:t>
            </a:r>
            <a:r>
              <a:rPr lang="ru-RU" sz="2400" b="1" dirty="0">
                <a:solidFill>
                  <a:schemeClr val="tx1"/>
                </a:solidFill>
                <a:latin typeface="Arial Narrow" panose="020B0606020202030204" pitchFamily="34" charset="0"/>
              </a:rPr>
              <a:t>завод «БелДжи».</a:t>
            </a:r>
          </a:p>
          <a:p>
            <a:pPr algn="just"/>
            <a:r>
              <a:rPr lang="ru-RU" sz="2400" dirty="0">
                <a:solidFill>
                  <a:schemeClr val="tx1"/>
                </a:solidFill>
                <a:latin typeface="Arial Narrow" panose="020B0606020202030204" pitchFamily="34" charset="0"/>
              </a:rPr>
              <a:t>В Республике Беларусь начались работы по импортозамещению ряда автокомпонентов отечественными материалами. </a:t>
            </a:r>
          </a:p>
        </p:txBody>
      </p:sp>
      <p:sp>
        <p:nvSpPr>
          <p:cNvPr id="8" name="Прямоугольник 7">
            <a:extLst>
              <a:ext uri="{FF2B5EF4-FFF2-40B4-BE49-F238E27FC236}">
                <a16:creationId xmlns:a16="http://schemas.microsoft.com/office/drawing/2014/main" id="{D1AD2562-9414-4807-8C88-F386D2353D66}"/>
              </a:ext>
            </a:extLst>
          </p:cNvPr>
          <p:cNvSpPr/>
          <p:nvPr/>
        </p:nvSpPr>
        <p:spPr>
          <a:xfrm>
            <a:off x="4336995" y="487396"/>
            <a:ext cx="7071634" cy="45217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a:t>Транспорт</a:t>
            </a:r>
          </a:p>
        </p:txBody>
      </p:sp>
      <p:pic>
        <p:nvPicPr>
          <p:cNvPr id="3" name="Рисунок 2">
            <a:extLst>
              <a:ext uri="{FF2B5EF4-FFF2-40B4-BE49-F238E27FC236}">
                <a16:creationId xmlns:a16="http://schemas.microsoft.com/office/drawing/2014/main" id="{BEC10AEB-CF7F-4548-A005-B5C95DB36218}"/>
              </a:ext>
            </a:extLst>
          </p:cNvPr>
          <p:cNvPicPr>
            <a:picLocks noChangeAspect="1"/>
          </p:cNvPicPr>
          <p:nvPr/>
        </p:nvPicPr>
        <p:blipFill>
          <a:blip r:embed="rId2"/>
          <a:stretch>
            <a:fillRect/>
          </a:stretch>
        </p:blipFill>
        <p:spPr>
          <a:xfrm>
            <a:off x="189180" y="2638746"/>
            <a:ext cx="2238104" cy="1253339"/>
          </a:xfrm>
          <a:prstGeom prst="rect">
            <a:avLst/>
          </a:prstGeom>
        </p:spPr>
      </p:pic>
      <p:pic>
        <p:nvPicPr>
          <p:cNvPr id="10" name="Рисунок 9">
            <a:extLst>
              <a:ext uri="{FF2B5EF4-FFF2-40B4-BE49-F238E27FC236}">
                <a16:creationId xmlns:a16="http://schemas.microsoft.com/office/drawing/2014/main" id="{C7B9512D-182C-40F7-9DA7-DF95DC694781}"/>
              </a:ext>
            </a:extLst>
          </p:cNvPr>
          <p:cNvPicPr>
            <a:picLocks noChangeAspect="1"/>
          </p:cNvPicPr>
          <p:nvPr/>
        </p:nvPicPr>
        <p:blipFill>
          <a:blip r:embed="rId3"/>
          <a:stretch>
            <a:fillRect/>
          </a:stretch>
        </p:blipFill>
        <p:spPr>
          <a:xfrm>
            <a:off x="189179" y="3994674"/>
            <a:ext cx="2947481" cy="1961415"/>
          </a:xfrm>
          <a:prstGeom prst="rect">
            <a:avLst/>
          </a:prstGeom>
        </p:spPr>
      </p:pic>
    </p:spTree>
    <p:extLst>
      <p:ext uri="{BB962C8B-B14F-4D97-AF65-F5344CB8AC3E}">
        <p14:creationId xmlns:p14="http://schemas.microsoft.com/office/powerpoint/2010/main" val="283958676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C886128-360E-450D-93EF-FE86769CFA69}"/>
              </a:ext>
            </a:extLst>
          </p:cNvPr>
          <p:cNvSpPr>
            <a:spLocks noGrp="1"/>
          </p:cNvSpPr>
          <p:nvPr>
            <p:ph type="title"/>
          </p:nvPr>
        </p:nvSpPr>
        <p:spPr>
          <a:xfrm>
            <a:off x="212124" y="973124"/>
            <a:ext cx="2947482" cy="1459972"/>
          </a:xfrm>
        </p:spPr>
        <p:txBody>
          <a:bodyPr>
            <a:normAutofit/>
          </a:bodyPr>
          <a:lstStyle/>
          <a:p>
            <a:r>
              <a:rPr lang="ru-RU" sz="3200" dirty="0"/>
              <a:t>Достижения современной Беларуси </a:t>
            </a:r>
          </a:p>
        </p:txBody>
      </p:sp>
      <p:sp>
        <p:nvSpPr>
          <p:cNvPr id="7" name="Объект 6">
            <a:extLst>
              <a:ext uri="{FF2B5EF4-FFF2-40B4-BE49-F238E27FC236}">
                <a16:creationId xmlns:a16="http://schemas.microsoft.com/office/drawing/2014/main" id="{907B8862-226F-472B-9648-FE9550BEC926}"/>
              </a:ext>
            </a:extLst>
          </p:cNvPr>
          <p:cNvSpPr>
            <a:spLocks noGrp="1"/>
          </p:cNvSpPr>
          <p:nvPr>
            <p:ph idx="1"/>
          </p:nvPr>
        </p:nvSpPr>
        <p:spPr>
          <a:xfrm>
            <a:off x="3942713" y="973124"/>
            <a:ext cx="7852208" cy="5085584"/>
          </a:xfrm>
          <a:ln w="12700">
            <a:solidFill>
              <a:schemeClr val="accent4">
                <a:lumMod val="50000"/>
              </a:schemeClr>
            </a:solidFill>
          </a:ln>
        </p:spPr>
        <p:txBody>
          <a:bodyPr>
            <a:normAutofit/>
          </a:bodyPr>
          <a:lstStyle/>
          <a:p>
            <a:endParaRPr lang="ru-RU" dirty="0"/>
          </a:p>
          <a:p>
            <a:endParaRPr lang="ru-RU" dirty="0"/>
          </a:p>
          <a:p>
            <a:pPr algn="just"/>
            <a:r>
              <a:rPr lang="ru-RU" sz="2200" dirty="0">
                <a:solidFill>
                  <a:schemeClr val="tx1"/>
                </a:solidFill>
                <a:latin typeface="Arial Narrow" panose="020B0606020202030204" pitchFamily="34" charset="0"/>
              </a:rPr>
              <a:t>Предприятием «Гомсельмаш» разработан высокотехнологичный </a:t>
            </a:r>
            <a:r>
              <a:rPr lang="ru-RU" sz="2200" b="1" dirty="0">
                <a:solidFill>
                  <a:schemeClr val="tx1"/>
                </a:solidFill>
                <a:latin typeface="Arial Narrow" panose="020B0606020202030204" pitchFamily="34" charset="0"/>
              </a:rPr>
              <a:t>комбайн</a:t>
            </a:r>
            <a:r>
              <a:rPr lang="ru-RU" sz="2200" dirty="0">
                <a:solidFill>
                  <a:schemeClr val="tx1"/>
                </a:solidFill>
                <a:latin typeface="Arial Narrow" panose="020B0606020202030204" pitchFamily="34" charset="0"/>
              </a:rPr>
              <a:t> КЗС – 1218 «Полесье GS12». Универсальность его конструкции позволяет использовать при работе не только зерновые жатки, но и жатки для уборки кукурузы, сои, подсолнечника и т.п.</a:t>
            </a:r>
          </a:p>
          <a:p>
            <a:pPr algn="just"/>
            <a:r>
              <a:rPr lang="ru-RU" sz="2200" dirty="0">
                <a:solidFill>
                  <a:schemeClr val="tx1"/>
                </a:solidFill>
                <a:latin typeface="Arial Narrow" panose="020B0606020202030204" pitchFamily="34" charset="0"/>
              </a:rPr>
              <a:t>Один из лучших белорусских </a:t>
            </a:r>
            <a:r>
              <a:rPr lang="ru-RU" sz="2200" b="1" dirty="0">
                <a:solidFill>
                  <a:schemeClr val="tx1"/>
                </a:solidFill>
                <a:latin typeface="Arial Narrow" panose="020B0606020202030204" pitchFamily="34" charset="0"/>
              </a:rPr>
              <a:t>автомобилей скорой медицинской помощи </a:t>
            </a:r>
            <a:r>
              <a:rPr lang="ru-RU" sz="2200" dirty="0">
                <a:solidFill>
                  <a:schemeClr val="tx1"/>
                </a:solidFill>
                <a:latin typeface="Arial Narrow" panose="020B0606020202030204" pitchFamily="34" charset="0"/>
              </a:rPr>
              <a:t>«Купава – 233150». Машина предназначена для проведения неотложных лечебных мероприятий силами врачебной бригады, а также для хранения и транспортировки медицинского оборудования. </a:t>
            </a:r>
          </a:p>
          <a:p>
            <a:pPr algn="just"/>
            <a:r>
              <a:rPr lang="ru-RU" sz="2200" dirty="0">
                <a:solidFill>
                  <a:schemeClr val="tx1"/>
                </a:solidFill>
                <a:latin typeface="Arial Narrow" panose="020B0606020202030204" pitchFamily="34" charset="0"/>
              </a:rPr>
              <a:t>Сотрудниками Научно-исследовательского института пожарной безопасности и проблем чрезвычайных ситуаций разработана </a:t>
            </a:r>
            <a:r>
              <a:rPr lang="ru-RU" sz="2200" b="1" dirty="0">
                <a:solidFill>
                  <a:schemeClr val="tx1"/>
                </a:solidFill>
                <a:latin typeface="Arial Narrow" panose="020B0606020202030204" pitchFamily="34" charset="0"/>
              </a:rPr>
              <a:t>автоцистерна пожарная </a:t>
            </a:r>
            <a:r>
              <a:rPr lang="ru-RU" sz="2200" dirty="0">
                <a:solidFill>
                  <a:schemeClr val="tx1"/>
                </a:solidFill>
                <a:latin typeface="Arial Narrow" panose="020B0606020202030204" pitchFamily="34" charset="0"/>
              </a:rPr>
              <a:t>АЦ-5, 0-50 (5434). </a:t>
            </a:r>
          </a:p>
          <a:p>
            <a:endParaRPr lang="ru-RU" dirty="0"/>
          </a:p>
          <a:p>
            <a:endParaRPr lang="ru-RU" dirty="0"/>
          </a:p>
          <a:p>
            <a:endParaRPr lang="ru-RU" dirty="0"/>
          </a:p>
          <a:p>
            <a:endParaRPr lang="ru-RU" dirty="0"/>
          </a:p>
        </p:txBody>
      </p:sp>
      <p:sp>
        <p:nvSpPr>
          <p:cNvPr id="8" name="Прямоугольник 7">
            <a:extLst>
              <a:ext uri="{FF2B5EF4-FFF2-40B4-BE49-F238E27FC236}">
                <a16:creationId xmlns:a16="http://schemas.microsoft.com/office/drawing/2014/main" id="{D1AD2562-9414-4807-8C88-F386D2353D66}"/>
              </a:ext>
            </a:extLst>
          </p:cNvPr>
          <p:cNvSpPr/>
          <p:nvPr/>
        </p:nvSpPr>
        <p:spPr>
          <a:xfrm>
            <a:off x="3942713" y="276226"/>
            <a:ext cx="7071634" cy="4452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a:t>Специальная техника</a:t>
            </a:r>
          </a:p>
        </p:txBody>
      </p:sp>
      <p:pic>
        <p:nvPicPr>
          <p:cNvPr id="3" name="Рисунок 2">
            <a:extLst>
              <a:ext uri="{FF2B5EF4-FFF2-40B4-BE49-F238E27FC236}">
                <a16:creationId xmlns:a16="http://schemas.microsoft.com/office/drawing/2014/main" id="{B79F79F4-38C9-4192-92D2-847F6EF6F402}"/>
              </a:ext>
            </a:extLst>
          </p:cNvPr>
          <p:cNvPicPr>
            <a:picLocks noChangeAspect="1"/>
          </p:cNvPicPr>
          <p:nvPr/>
        </p:nvPicPr>
        <p:blipFill>
          <a:blip r:embed="rId2"/>
          <a:stretch>
            <a:fillRect/>
          </a:stretch>
        </p:blipFill>
        <p:spPr>
          <a:xfrm>
            <a:off x="83890" y="2447777"/>
            <a:ext cx="2055303" cy="1541477"/>
          </a:xfrm>
          <a:prstGeom prst="rect">
            <a:avLst/>
          </a:prstGeom>
        </p:spPr>
      </p:pic>
      <p:pic>
        <p:nvPicPr>
          <p:cNvPr id="10" name="Рисунок 9">
            <a:extLst>
              <a:ext uri="{FF2B5EF4-FFF2-40B4-BE49-F238E27FC236}">
                <a16:creationId xmlns:a16="http://schemas.microsoft.com/office/drawing/2014/main" id="{6068F310-62D9-4BD6-BDA1-BFCB02FF2D58}"/>
              </a:ext>
            </a:extLst>
          </p:cNvPr>
          <p:cNvPicPr>
            <a:picLocks noChangeAspect="1"/>
          </p:cNvPicPr>
          <p:nvPr/>
        </p:nvPicPr>
        <p:blipFill>
          <a:blip r:embed="rId3"/>
          <a:stretch>
            <a:fillRect/>
          </a:stretch>
        </p:blipFill>
        <p:spPr>
          <a:xfrm>
            <a:off x="83890" y="4533080"/>
            <a:ext cx="2248249" cy="1525627"/>
          </a:xfrm>
          <a:prstGeom prst="rect">
            <a:avLst/>
          </a:prstGeom>
        </p:spPr>
      </p:pic>
      <p:pic>
        <p:nvPicPr>
          <p:cNvPr id="11" name="Рисунок 10">
            <a:extLst>
              <a:ext uri="{FF2B5EF4-FFF2-40B4-BE49-F238E27FC236}">
                <a16:creationId xmlns:a16="http://schemas.microsoft.com/office/drawing/2014/main" id="{D2BFA647-D303-49FF-A6CE-2D5C385615FF}"/>
              </a:ext>
            </a:extLst>
          </p:cNvPr>
          <p:cNvPicPr>
            <a:picLocks noChangeAspect="1"/>
          </p:cNvPicPr>
          <p:nvPr/>
        </p:nvPicPr>
        <p:blipFill>
          <a:blip r:embed="rId4"/>
          <a:stretch>
            <a:fillRect/>
          </a:stretch>
        </p:blipFill>
        <p:spPr>
          <a:xfrm>
            <a:off x="1685865" y="3429000"/>
            <a:ext cx="1651160" cy="1287125"/>
          </a:xfrm>
          <a:prstGeom prst="rect">
            <a:avLst/>
          </a:prstGeom>
        </p:spPr>
      </p:pic>
    </p:spTree>
    <p:extLst>
      <p:ext uri="{BB962C8B-B14F-4D97-AF65-F5344CB8AC3E}">
        <p14:creationId xmlns:p14="http://schemas.microsoft.com/office/powerpoint/2010/main" val="192677713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Стиральные машины ATLANT 10 серии SMART ACTION">
            <a:extLst>
              <a:ext uri="{FF2B5EF4-FFF2-40B4-BE49-F238E27FC236}">
                <a16:creationId xmlns:a16="http://schemas.microsoft.com/office/drawing/2014/main" id="{F48AB065-7C5B-4779-A994-5D2AAD4DF3B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1859" y="4987434"/>
            <a:ext cx="2096278" cy="1028481"/>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a:extLst>
              <a:ext uri="{FF2B5EF4-FFF2-40B4-BE49-F238E27FC236}">
                <a16:creationId xmlns:a16="http://schemas.microsoft.com/office/drawing/2014/main" id="{0C886128-360E-450D-93EF-FE86769CFA69}"/>
              </a:ext>
            </a:extLst>
          </p:cNvPr>
          <p:cNvSpPr>
            <a:spLocks noGrp="1"/>
          </p:cNvSpPr>
          <p:nvPr>
            <p:ph type="title"/>
          </p:nvPr>
        </p:nvSpPr>
        <p:spPr>
          <a:xfrm>
            <a:off x="278901" y="913657"/>
            <a:ext cx="2947482" cy="1555568"/>
          </a:xfrm>
        </p:spPr>
        <p:txBody>
          <a:bodyPr>
            <a:normAutofit/>
          </a:bodyPr>
          <a:lstStyle/>
          <a:p>
            <a:r>
              <a:rPr lang="ru-RU" sz="3200" dirty="0"/>
              <a:t>Достижения современной Беларуси </a:t>
            </a:r>
          </a:p>
        </p:txBody>
      </p:sp>
      <p:sp>
        <p:nvSpPr>
          <p:cNvPr id="7" name="Объект 6">
            <a:extLst>
              <a:ext uri="{FF2B5EF4-FFF2-40B4-BE49-F238E27FC236}">
                <a16:creationId xmlns:a16="http://schemas.microsoft.com/office/drawing/2014/main" id="{907B8862-226F-472B-9648-FE9550BEC926}"/>
              </a:ext>
            </a:extLst>
          </p:cNvPr>
          <p:cNvSpPr>
            <a:spLocks noGrp="1"/>
          </p:cNvSpPr>
          <p:nvPr>
            <p:ph idx="1"/>
          </p:nvPr>
        </p:nvSpPr>
        <p:spPr>
          <a:xfrm>
            <a:off x="3590801" y="1029279"/>
            <a:ext cx="8220898" cy="4799441"/>
          </a:xfrm>
          <a:ln w="12700">
            <a:solidFill>
              <a:schemeClr val="accent4">
                <a:lumMod val="50000"/>
              </a:schemeClr>
            </a:solidFill>
          </a:ln>
        </p:spPr>
        <p:txBody>
          <a:bodyPr>
            <a:normAutofit/>
          </a:bodyPr>
          <a:lstStyle/>
          <a:p>
            <a:endParaRPr lang="ru-RU" b="1" dirty="0"/>
          </a:p>
          <a:p>
            <a:pPr algn="just"/>
            <a:r>
              <a:rPr lang="ru-RU" sz="2400" b="1" dirty="0">
                <a:solidFill>
                  <a:schemeClr val="tx1"/>
                </a:solidFill>
                <a:latin typeface="Arial Narrow" panose="020B0606020202030204" pitchFamily="34" charset="0"/>
              </a:rPr>
              <a:t>ОАО «Горизонт» </a:t>
            </a:r>
            <a:r>
              <a:rPr lang="ru-RU" sz="2400" dirty="0">
                <a:solidFill>
                  <a:schemeClr val="tx1"/>
                </a:solidFill>
                <a:latin typeface="Arial Narrow" panose="020B0606020202030204" pitchFamily="34" charset="0"/>
              </a:rPr>
              <a:t>освоило серийное производство двух новых моделей </a:t>
            </a:r>
            <a:r>
              <a:rPr lang="ru-RU" sz="2400" b="1" dirty="0">
                <a:solidFill>
                  <a:schemeClr val="tx1"/>
                </a:solidFill>
                <a:latin typeface="Arial Narrow" panose="020B0606020202030204" pitchFamily="34" charset="0"/>
              </a:rPr>
              <a:t>LCD-телевизоров</a:t>
            </a:r>
            <a:r>
              <a:rPr lang="ru-RU" sz="2400" dirty="0">
                <a:solidFill>
                  <a:schemeClr val="tx1"/>
                </a:solidFill>
                <a:latin typeface="Arial Narrow" panose="020B0606020202030204" pitchFamily="34" charset="0"/>
              </a:rPr>
              <a:t> – Angel E и Angel A. </a:t>
            </a:r>
          </a:p>
          <a:p>
            <a:pPr algn="just"/>
            <a:r>
              <a:rPr lang="ru-RU" sz="2400" b="1" dirty="0">
                <a:solidFill>
                  <a:schemeClr val="tx1"/>
                </a:solidFill>
                <a:latin typeface="Arial Narrow" panose="020B0606020202030204" pitchFamily="34" charset="0"/>
              </a:rPr>
              <a:t>ОАО «Амкодор-Белвар» </a:t>
            </a:r>
            <a:r>
              <a:rPr lang="ru-RU" sz="2400" dirty="0">
                <a:solidFill>
                  <a:schemeClr val="tx1"/>
                </a:solidFill>
                <a:latin typeface="Arial Narrow" panose="020B0606020202030204" pitchFamily="34" charset="0"/>
              </a:rPr>
              <a:t>славится и производством современных кухонных комбайнов.</a:t>
            </a:r>
          </a:p>
          <a:p>
            <a:pPr algn="just"/>
            <a:r>
              <a:rPr lang="ru-RU" sz="2400" dirty="0">
                <a:solidFill>
                  <a:schemeClr val="tx1"/>
                </a:solidFill>
                <a:latin typeface="Arial Narrow" panose="020B0606020202030204" pitchFamily="34" charset="0"/>
              </a:rPr>
              <a:t>Компания </a:t>
            </a:r>
            <a:r>
              <a:rPr lang="ru-RU" sz="2400" b="1" dirty="0">
                <a:solidFill>
                  <a:schemeClr val="tx1"/>
                </a:solidFill>
                <a:latin typeface="Arial Narrow" panose="020B0606020202030204" pitchFamily="34" charset="0"/>
              </a:rPr>
              <a:t>ATLANT </a:t>
            </a:r>
            <a:r>
              <a:rPr lang="ru-RU" sz="2400" dirty="0">
                <a:solidFill>
                  <a:schemeClr val="tx1"/>
                </a:solidFill>
                <a:latin typeface="Arial Narrow" panose="020B0606020202030204" pitchFamily="34" charset="0"/>
              </a:rPr>
              <a:t>выпускает более 40 моделей стиральных машин.</a:t>
            </a:r>
          </a:p>
          <a:p>
            <a:pPr algn="just"/>
            <a:r>
              <a:rPr lang="ru-RU" sz="2400" dirty="0">
                <a:solidFill>
                  <a:schemeClr val="tx1"/>
                </a:solidFill>
                <a:latin typeface="Arial Narrow" panose="020B0606020202030204" pitchFamily="34" charset="0"/>
              </a:rPr>
              <a:t>Линейка утюгов торговой марки </a:t>
            </a:r>
            <a:r>
              <a:rPr lang="ru-RU" sz="2400" b="1" dirty="0">
                <a:solidFill>
                  <a:schemeClr val="tx1"/>
                </a:solidFill>
                <a:latin typeface="Arial Narrow" panose="020B0606020202030204" pitchFamily="34" charset="0"/>
              </a:rPr>
              <a:t>«Aresa» </a:t>
            </a:r>
            <a:r>
              <a:rPr lang="ru-RU" sz="2400" dirty="0">
                <a:solidFill>
                  <a:schemeClr val="tx1"/>
                </a:solidFill>
                <a:latin typeface="Arial Narrow" panose="020B0606020202030204" pitchFamily="34" charset="0"/>
              </a:rPr>
              <a:t>насчитывает несколько десятков моделей. Практически все они оснащены системами «капля-стоп» и «антинакипь», а также функцией «паровой удар». </a:t>
            </a:r>
          </a:p>
          <a:p>
            <a:endParaRPr lang="ru-RU" dirty="0"/>
          </a:p>
        </p:txBody>
      </p:sp>
      <p:sp>
        <p:nvSpPr>
          <p:cNvPr id="8" name="Прямоугольник 7">
            <a:extLst>
              <a:ext uri="{FF2B5EF4-FFF2-40B4-BE49-F238E27FC236}">
                <a16:creationId xmlns:a16="http://schemas.microsoft.com/office/drawing/2014/main" id="{D1AD2562-9414-4807-8C88-F386D2353D66}"/>
              </a:ext>
            </a:extLst>
          </p:cNvPr>
          <p:cNvSpPr/>
          <p:nvPr/>
        </p:nvSpPr>
        <p:spPr>
          <a:xfrm>
            <a:off x="3928936" y="156738"/>
            <a:ext cx="7071634" cy="5929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a:t>Бытовая техника</a:t>
            </a:r>
          </a:p>
        </p:txBody>
      </p:sp>
      <p:pic>
        <p:nvPicPr>
          <p:cNvPr id="9" name="Рисунок 8">
            <a:extLst>
              <a:ext uri="{FF2B5EF4-FFF2-40B4-BE49-F238E27FC236}">
                <a16:creationId xmlns:a16="http://schemas.microsoft.com/office/drawing/2014/main" id="{125CD48B-43F9-4AD1-8A44-7943F99AEE89}"/>
              </a:ext>
            </a:extLst>
          </p:cNvPr>
          <p:cNvPicPr>
            <a:picLocks noChangeAspect="1"/>
          </p:cNvPicPr>
          <p:nvPr/>
        </p:nvPicPr>
        <p:blipFill>
          <a:blip r:embed="rId3"/>
          <a:stretch>
            <a:fillRect/>
          </a:stretch>
        </p:blipFill>
        <p:spPr>
          <a:xfrm>
            <a:off x="878479" y="3588304"/>
            <a:ext cx="2449771" cy="1261314"/>
          </a:xfrm>
          <a:prstGeom prst="rect">
            <a:avLst/>
          </a:prstGeom>
        </p:spPr>
      </p:pic>
      <p:pic>
        <p:nvPicPr>
          <p:cNvPr id="13" name="Рисунок 12">
            <a:extLst>
              <a:ext uri="{FF2B5EF4-FFF2-40B4-BE49-F238E27FC236}">
                <a16:creationId xmlns:a16="http://schemas.microsoft.com/office/drawing/2014/main" id="{7067C14E-CACD-4940-B8B8-6378388DBB6A}"/>
              </a:ext>
            </a:extLst>
          </p:cNvPr>
          <p:cNvPicPr>
            <a:picLocks noChangeAspect="1"/>
          </p:cNvPicPr>
          <p:nvPr/>
        </p:nvPicPr>
        <p:blipFill>
          <a:blip r:embed="rId4"/>
          <a:stretch>
            <a:fillRect/>
          </a:stretch>
        </p:blipFill>
        <p:spPr>
          <a:xfrm>
            <a:off x="131859" y="2469225"/>
            <a:ext cx="2096278" cy="962641"/>
          </a:xfrm>
          <a:prstGeom prst="rect">
            <a:avLst/>
          </a:prstGeom>
        </p:spPr>
      </p:pic>
    </p:spTree>
    <p:extLst>
      <p:ext uri="{BB962C8B-B14F-4D97-AF65-F5344CB8AC3E}">
        <p14:creationId xmlns:p14="http://schemas.microsoft.com/office/powerpoint/2010/main" val="91956609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a:extLst>
              <a:ext uri="{FF2B5EF4-FFF2-40B4-BE49-F238E27FC236}">
                <a16:creationId xmlns:a16="http://schemas.microsoft.com/office/drawing/2014/main" id="{D5102F40-C587-434A-8122-FE3FD39C13DE}"/>
              </a:ext>
            </a:extLst>
          </p:cNvPr>
          <p:cNvPicPr>
            <a:picLocks noChangeAspect="1"/>
          </p:cNvPicPr>
          <p:nvPr/>
        </p:nvPicPr>
        <p:blipFill>
          <a:blip r:embed="rId2"/>
          <a:stretch>
            <a:fillRect/>
          </a:stretch>
        </p:blipFill>
        <p:spPr>
          <a:xfrm>
            <a:off x="79693" y="837778"/>
            <a:ext cx="3267514" cy="1882281"/>
          </a:xfrm>
          <a:prstGeom prst="rect">
            <a:avLst/>
          </a:prstGeom>
        </p:spPr>
      </p:pic>
      <p:sp>
        <p:nvSpPr>
          <p:cNvPr id="9" name="Заголовок 1">
            <a:extLst>
              <a:ext uri="{FF2B5EF4-FFF2-40B4-BE49-F238E27FC236}">
                <a16:creationId xmlns:a16="http://schemas.microsoft.com/office/drawing/2014/main" id="{9730B888-2911-4BA4-A5AE-3577D1875D8C}"/>
              </a:ext>
            </a:extLst>
          </p:cNvPr>
          <p:cNvSpPr txBox="1">
            <a:spLocks/>
          </p:cNvSpPr>
          <p:nvPr/>
        </p:nvSpPr>
        <p:spPr>
          <a:xfrm>
            <a:off x="3783435" y="813544"/>
            <a:ext cx="7583647" cy="2597558"/>
          </a:xfrm>
          <a:prstGeom prst="rect">
            <a:avLst/>
          </a:prstGeom>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a:lstStyle>
          <a:p>
            <a:pPr algn="ctr"/>
            <a:r>
              <a:rPr lang="ru-RU" sz="4800" b="1" dirty="0">
                <a:solidFill>
                  <a:schemeClr val="accent4">
                    <a:lumMod val="50000"/>
                  </a:schemeClr>
                </a:solidFill>
                <a:latin typeface="Arial Narrow" panose="020B0606020202030204" pitchFamily="34" charset="0"/>
              </a:rPr>
              <a:t>Эстафета поколений:</a:t>
            </a:r>
            <a:br>
              <a:rPr lang="ru-RU" sz="4800" b="1" dirty="0">
                <a:solidFill>
                  <a:schemeClr val="accent4">
                    <a:lumMod val="50000"/>
                  </a:schemeClr>
                </a:solidFill>
                <a:latin typeface="Arial Narrow" panose="020B0606020202030204" pitchFamily="34" charset="0"/>
              </a:rPr>
            </a:br>
            <a:r>
              <a:rPr lang="ru-RU" sz="4800" b="1" dirty="0">
                <a:solidFill>
                  <a:schemeClr val="accent4">
                    <a:lumMod val="50000"/>
                  </a:schemeClr>
                </a:solidFill>
                <a:latin typeface="Arial Narrow" panose="020B0606020202030204" pitchFamily="34" charset="0"/>
              </a:rPr>
              <a:t> сохраняя прошлое, </a:t>
            </a:r>
          </a:p>
          <a:p>
            <a:pPr algn="ctr"/>
            <a:r>
              <a:rPr lang="ru-RU" sz="4800" b="1" dirty="0">
                <a:solidFill>
                  <a:schemeClr val="accent4">
                    <a:lumMod val="50000"/>
                  </a:schemeClr>
                </a:solidFill>
                <a:latin typeface="Arial Narrow" panose="020B0606020202030204" pitchFamily="34" charset="0"/>
              </a:rPr>
              <a:t>создаём будущее</a:t>
            </a:r>
          </a:p>
        </p:txBody>
      </p:sp>
      <p:sp>
        <p:nvSpPr>
          <p:cNvPr id="10" name="Заголовок 1">
            <a:extLst>
              <a:ext uri="{FF2B5EF4-FFF2-40B4-BE49-F238E27FC236}">
                <a16:creationId xmlns:a16="http://schemas.microsoft.com/office/drawing/2014/main" id="{DCE8448D-F6FB-4B4A-AA13-CE0AE34B93F1}"/>
              </a:ext>
            </a:extLst>
          </p:cNvPr>
          <p:cNvSpPr txBox="1">
            <a:spLocks/>
          </p:cNvSpPr>
          <p:nvPr/>
        </p:nvSpPr>
        <p:spPr>
          <a:xfrm>
            <a:off x="3867325" y="5340713"/>
            <a:ext cx="7583647" cy="562062"/>
          </a:xfrm>
          <a:prstGeom prst="rect">
            <a:avLst/>
          </a:prstGeom>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a:lstStyle>
          <a:p>
            <a:pPr algn="ctr"/>
            <a:r>
              <a:rPr lang="ru-RU" sz="3200" i="1" dirty="0">
                <a:solidFill>
                  <a:schemeClr val="accent4">
                    <a:lumMod val="50000"/>
                  </a:schemeClr>
                </a:solidFill>
                <a:latin typeface="Arial Narrow" panose="020B0606020202030204" pitchFamily="34" charset="0"/>
              </a:rPr>
              <a:t>1 сентября 2025 года</a:t>
            </a:r>
          </a:p>
        </p:txBody>
      </p:sp>
      <p:pic>
        <p:nvPicPr>
          <p:cNvPr id="4098" name="Picture 2" descr="2025 Год благоустройства - Государственное предприятие &quot;БелЭЗ&quot;">
            <a:extLst>
              <a:ext uri="{FF2B5EF4-FFF2-40B4-BE49-F238E27FC236}">
                <a16:creationId xmlns:a16="http://schemas.microsoft.com/office/drawing/2014/main" id="{17002FAD-E43A-47FD-857D-EB3430C79DF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693" y="4264825"/>
            <a:ext cx="3267514" cy="1696673"/>
          </a:xfrm>
          <a:prstGeom prst="rect">
            <a:avLst/>
          </a:prstGeom>
          <a:noFill/>
          <a:extLst>
            <a:ext uri="{909E8E84-426E-40DD-AFC4-6F175D3DCCD1}">
              <a14:hiddenFill xmlns:a14="http://schemas.microsoft.com/office/drawing/2010/main">
                <a:solidFill>
                  <a:srgbClr val="FFFFFF"/>
                </a:solidFill>
              </a14:hiddenFill>
            </a:ext>
          </a:extLst>
        </p:spPr>
      </p:pic>
      <p:pic>
        <p:nvPicPr>
          <p:cNvPr id="12" name="Рисунок 11" descr="Год благоустройства 2025 — Национальный детский технопарк">
            <a:extLst>
              <a:ext uri="{FF2B5EF4-FFF2-40B4-BE49-F238E27FC236}">
                <a16:creationId xmlns:a16="http://schemas.microsoft.com/office/drawing/2014/main" id="{7B7F69E9-CFFD-4129-A6F8-8A6087428AEE}"/>
              </a:ext>
            </a:extLst>
          </p:cNvPr>
          <p:cNvPicPr/>
          <p:nvPr/>
        </p:nvPicPr>
        <p:blipFill rotWithShape="1">
          <a:blip r:embed="rId4">
            <a:extLst>
              <a:ext uri="{28A0092B-C50C-407E-A947-70E740481C1C}">
                <a14:useLocalDpi xmlns:a14="http://schemas.microsoft.com/office/drawing/2010/main" val="0"/>
              </a:ext>
            </a:extLst>
          </a:blip>
          <a:srcRect l="321" t="51981"/>
          <a:stretch/>
        </p:blipFill>
        <p:spPr bwMode="auto">
          <a:xfrm>
            <a:off x="79693" y="2821211"/>
            <a:ext cx="3267514" cy="1283739"/>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63516020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B174B43-36DD-46CB-B34D-55DEA89A6802}"/>
              </a:ext>
            </a:extLst>
          </p:cNvPr>
          <p:cNvSpPr>
            <a:spLocks noGrp="1"/>
          </p:cNvSpPr>
          <p:nvPr>
            <p:ph type="title"/>
          </p:nvPr>
        </p:nvSpPr>
        <p:spPr>
          <a:xfrm>
            <a:off x="255183" y="562018"/>
            <a:ext cx="2947482" cy="2597558"/>
          </a:xfrm>
        </p:spPr>
        <p:txBody>
          <a:bodyPr>
            <a:normAutofit/>
          </a:bodyPr>
          <a:lstStyle/>
          <a:p>
            <a:r>
              <a:rPr lang="ru-RU" sz="2800" i="1" dirty="0"/>
              <a:t>Эстафета поколений:</a:t>
            </a:r>
            <a:br>
              <a:rPr lang="ru-RU" sz="2800" i="1" dirty="0"/>
            </a:br>
            <a:r>
              <a:rPr lang="ru-RU" sz="2800" i="1" dirty="0"/>
              <a:t> сохраняя прошлое, создаём будущее</a:t>
            </a:r>
          </a:p>
        </p:txBody>
      </p:sp>
      <p:sp>
        <p:nvSpPr>
          <p:cNvPr id="3" name="Объект 2">
            <a:extLst>
              <a:ext uri="{FF2B5EF4-FFF2-40B4-BE49-F238E27FC236}">
                <a16:creationId xmlns:a16="http://schemas.microsoft.com/office/drawing/2014/main" id="{61557E79-A48C-44E1-BCC2-72F20E1BFF0F}"/>
              </a:ext>
            </a:extLst>
          </p:cNvPr>
          <p:cNvSpPr>
            <a:spLocks noGrp="1"/>
          </p:cNvSpPr>
          <p:nvPr>
            <p:ph idx="1"/>
          </p:nvPr>
        </p:nvSpPr>
        <p:spPr>
          <a:xfrm>
            <a:off x="4945486" y="180304"/>
            <a:ext cx="6542833" cy="5958545"/>
          </a:xfrm>
          <a:ln w="19050">
            <a:solidFill>
              <a:schemeClr val="accent2">
                <a:lumMod val="50000"/>
              </a:schemeClr>
            </a:solidFill>
          </a:ln>
        </p:spPr>
        <p:txBody>
          <a:bodyPr>
            <a:noAutofit/>
          </a:bodyPr>
          <a:lstStyle/>
          <a:p>
            <a:pPr algn="just">
              <a:lnSpc>
                <a:spcPct val="120000"/>
              </a:lnSpc>
              <a:spcBef>
                <a:spcPts val="0"/>
              </a:spcBef>
              <a:buFont typeface="Wingdings" panose="05000000000000000000" pitchFamily="2" charset="2"/>
              <a:buChar char="q"/>
            </a:pPr>
            <a:r>
              <a:rPr lang="ru-RU" sz="2200" dirty="0">
                <a:solidFill>
                  <a:schemeClr val="accent1">
                    <a:lumMod val="50000"/>
                  </a:schemeClr>
                </a:solidFill>
              </a:rPr>
              <a:t>Что означает слово «эстафета»? Каковы главные условия победы в эстафете?</a:t>
            </a:r>
          </a:p>
          <a:p>
            <a:pPr algn="just">
              <a:lnSpc>
                <a:spcPct val="120000"/>
              </a:lnSpc>
              <a:spcBef>
                <a:spcPts val="0"/>
              </a:spcBef>
              <a:buFont typeface="Wingdings" panose="05000000000000000000" pitchFamily="2" charset="2"/>
              <a:buChar char="q"/>
            </a:pPr>
            <a:r>
              <a:rPr lang="ru-RU" sz="2200" dirty="0">
                <a:solidFill>
                  <a:schemeClr val="accent1">
                    <a:lumMod val="50000"/>
                  </a:schemeClr>
                </a:solidFill>
              </a:rPr>
              <a:t>Как вы понимаете значение выражения «эстафета поколений»?</a:t>
            </a:r>
          </a:p>
          <a:p>
            <a:pPr algn="just">
              <a:lnSpc>
                <a:spcPct val="120000"/>
              </a:lnSpc>
              <a:spcBef>
                <a:spcPts val="0"/>
              </a:spcBef>
              <a:buFont typeface="Wingdings" panose="05000000000000000000" pitchFamily="2" charset="2"/>
              <a:buChar char="q"/>
            </a:pPr>
            <a:r>
              <a:rPr lang="ru-RU" sz="2200" dirty="0">
                <a:solidFill>
                  <a:schemeClr val="accent1">
                    <a:lumMod val="50000"/>
                  </a:schemeClr>
                </a:solidFill>
              </a:rPr>
              <a:t>Почему важно передавать и сохранять из поколения в поколение ценности, опыт и достижения?</a:t>
            </a:r>
          </a:p>
          <a:p>
            <a:pPr algn="just">
              <a:lnSpc>
                <a:spcPct val="120000"/>
              </a:lnSpc>
              <a:spcBef>
                <a:spcPts val="0"/>
              </a:spcBef>
              <a:buFont typeface="Wingdings" panose="05000000000000000000" pitchFamily="2" charset="2"/>
              <a:buChar char="q"/>
            </a:pPr>
            <a:r>
              <a:rPr lang="ru-RU" sz="2200" dirty="0">
                <a:solidFill>
                  <a:schemeClr val="accent1">
                    <a:lumMod val="50000"/>
                  </a:schemeClr>
                </a:solidFill>
              </a:rPr>
              <a:t>В эстафете есть «эстафетная палочка». Что, по вашему мнению, может являться символической «эстафетной палочкой» в эстафете разных поколений белорусов?</a:t>
            </a:r>
          </a:p>
          <a:p>
            <a:pPr algn="just">
              <a:lnSpc>
                <a:spcPct val="120000"/>
              </a:lnSpc>
              <a:spcBef>
                <a:spcPts val="0"/>
              </a:spcBef>
              <a:buFont typeface="Wingdings" panose="05000000000000000000" pitchFamily="2" charset="2"/>
              <a:buChar char="q"/>
            </a:pPr>
            <a:r>
              <a:rPr lang="ru-RU" sz="2200" dirty="0">
                <a:solidFill>
                  <a:schemeClr val="accent1">
                    <a:lumMod val="50000"/>
                  </a:schemeClr>
                </a:solidFill>
              </a:rPr>
              <a:t> Что мы получили от наших предков, что мы должны бережно хранить и приумножать и передать следующим поколениям белорусов?</a:t>
            </a:r>
            <a:endParaRPr lang="ru-RU" sz="2200" dirty="0"/>
          </a:p>
        </p:txBody>
      </p:sp>
      <p:pic>
        <p:nvPicPr>
          <p:cNvPr id="6" name="Рисунок 5">
            <a:extLst>
              <a:ext uri="{FF2B5EF4-FFF2-40B4-BE49-F238E27FC236}">
                <a16:creationId xmlns:a16="http://schemas.microsoft.com/office/drawing/2014/main" id="{D5102F40-C587-434A-8122-FE3FD39C13DE}"/>
              </a:ext>
            </a:extLst>
          </p:cNvPr>
          <p:cNvPicPr>
            <a:picLocks noChangeAspect="1"/>
          </p:cNvPicPr>
          <p:nvPr/>
        </p:nvPicPr>
        <p:blipFill>
          <a:blip r:embed="rId2"/>
          <a:stretch>
            <a:fillRect/>
          </a:stretch>
        </p:blipFill>
        <p:spPr>
          <a:xfrm>
            <a:off x="10634" y="2949419"/>
            <a:ext cx="4613247" cy="2883280"/>
          </a:xfrm>
          <a:prstGeom prst="rect">
            <a:avLst/>
          </a:prstGeom>
        </p:spPr>
      </p:pic>
    </p:spTree>
    <p:extLst>
      <p:ext uri="{BB962C8B-B14F-4D97-AF65-F5344CB8AC3E}">
        <p14:creationId xmlns:p14="http://schemas.microsoft.com/office/powerpoint/2010/main" val="318444741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a:extLst>
              <a:ext uri="{FF2B5EF4-FFF2-40B4-BE49-F238E27FC236}">
                <a16:creationId xmlns:a16="http://schemas.microsoft.com/office/drawing/2014/main" id="{43026069-E1EE-428B-9CCC-D6D64CF2FD69}"/>
              </a:ext>
            </a:extLst>
          </p:cNvPr>
          <p:cNvPicPr>
            <a:picLocks noGrp="1" noChangeAspect="1"/>
          </p:cNvPicPr>
          <p:nvPr>
            <p:ph idx="1"/>
          </p:nvPr>
        </p:nvPicPr>
        <p:blipFill>
          <a:blip r:embed="rId2"/>
          <a:stretch>
            <a:fillRect/>
          </a:stretch>
        </p:blipFill>
        <p:spPr>
          <a:xfrm>
            <a:off x="776177" y="341217"/>
            <a:ext cx="10972565" cy="6003576"/>
          </a:xfrm>
          <a:prstGeom prst="roundRect">
            <a:avLst>
              <a:gd name="adj" fmla="val 4167"/>
            </a:avLst>
          </a:prstGeom>
          <a:solidFill>
            <a:srgbClr val="FFFFFF"/>
          </a:solidFill>
          <a:ln w="19050" cap="sq">
            <a:solidFill>
              <a:schemeClr val="accent2">
                <a:lumMod val="50000"/>
              </a:schemeClr>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68820662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4AEF77B-692D-404F-B71E-C704A195031D}"/>
              </a:ext>
            </a:extLst>
          </p:cNvPr>
          <p:cNvSpPr>
            <a:spLocks noGrp="1"/>
          </p:cNvSpPr>
          <p:nvPr>
            <p:ph type="title"/>
          </p:nvPr>
        </p:nvSpPr>
        <p:spPr>
          <a:xfrm>
            <a:off x="0" y="1024270"/>
            <a:ext cx="2661290" cy="1320800"/>
          </a:xfrm>
        </p:spPr>
        <p:txBody>
          <a:bodyPr>
            <a:normAutofit/>
          </a:bodyPr>
          <a:lstStyle/>
          <a:p>
            <a:r>
              <a:rPr lang="ru-RU" sz="2800" dirty="0"/>
              <a:t>Письмо от комсомольцев  ХХ века</a:t>
            </a:r>
          </a:p>
        </p:txBody>
      </p:sp>
      <p:sp>
        <p:nvSpPr>
          <p:cNvPr id="9" name="Объект 5">
            <a:extLst>
              <a:ext uri="{FF2B5EF4-FFF2-40B4-BE49-F238E27FC236}">
                <a16:creationId xmlns:a16="http://schemas.microsoft.com/office/drawing/2014/main" id="{5BF90806-D152-47EC-93D3-B8552158526E}"/>
              </a:ext>
            </a:extLst>
          </p:cNvPr>
          <p:cNvSpPr>
            <a:spLocks noGrp="1"/>
          </p:cNvSpPr>
          <p:nvPr>
            <p:ph idx="1"/>
          </p:nvPr>
        </p:nvSpPr>
        <p:spPr>
          <a:xfrm>
            <a:off x="2281806" y="300932"/>
            <a:ext cx="9910194" cy="6133424"/>
          </a:xfrm>
          <a:prstGeom prst="roundRect">
            <a:avLst/>
          </a:prstGeom>
          <a:solidFill>
            <a:schemeClr val="accent2">
              <a:lumMod val="20000"/>
              <a:lumOff val="80000"/>
            </a:schemeClr>
          </a:solidFill>
          <a:ln w="19050">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0" anchor="ctr">
            <a:noAutofit/>
          </a:bodyPr>
          <a:lstStyle/>
          <a:p>
            <a:pPr marL="0" marR="0" lvl="0" indent="0" algn="ctr" defTabSz="914400" rtl="0" eaLnBrk="1" fontAlgn="auto" latinLnBrk="0" hangingPunct="1">
              <a:lnSpc>
                <a:spcPct val="120000"/>
              </a:lnSpc>
              <a:spcBef>
                <a:spcPts val="0"/>
              </a:spcBef>
              <a:spcAft>
                <a:spcPts val="0"/>
              </a:spcAft>
              <a:buClr>
                <a:srgbClr val="549E39"/>
              </a:buClr>
              <a:buSzTx/>
              <a:buFont typeface="Wingdings 2" pitchFamily="18" charset="2"/>
              <a:buNone/>
              <a:tabLst/>
              <a:defRPr/>
            </a:pPr>
            <a:r>
              <a:rPr lang="ru-RU" sz="1400" b="1" dirty="0">
                <a:latin typeface="Arial Narrow" panose="020B0606020202030204" pitchFamily="34" charset="0"/>
              </a:rPr>
              <a:t>Дорогие друзья!</a:t>
            </a:r>
          </a:p>
          <a:p>
            <a:pPr marL="0" marR="0" lvl="0" indent="360000" algn="just" defTabSz="914400" rtl="0" eaLnBrk="1" fontAlgn="auto" latinLnBrk="0" hangingPunct="1">
              <a:lnSpc>
                <a:spcPct val="120000"/>
              </a:lnSpc>
              <a:spcBef>
                <a:spcPts val="0"/>
              </a:spcBef>
              <a:spcAft>
                <a:spcPts val="0"/>
              </a:spcAft>
              <a:buClr>
                <a:srgbClr val="549E39"/>
              </a:buClr>
              <a:buSzTx/>
              <a:buFont typeface="Wingdings 2" pitchFamily="18" charset="2"/>
              <a:buNone/>
              <a:tabLst/>
              <a:defRPr/>
            </a:pPr>
            <a:r>
              <a:rPr lang="ru-RU" sz="1400" dirty="0">
                <a:latin typeface="Arial Narrow" panose="020B0606020202030204" pitchFamily="34" charset="0"/>
              </a:rPr>
              <a:t>Мы, комсомольцы, обращаемся к вам, молодежи XXI века, с посланием, наполненным духом наших идеалов и стремлений, которыми живут миллионы молодых людей нашей страны. </a:t>
            </a:r>
          </a:p>
          <a:p>
            <a:pPr marL="0" marR="0" lvl="0" indent="360000" algn="just" defTabSz="914400" rtl="0" eaLnBrk="1" fontAlgn="auto" latinLnBrk="0" hangingPunct="1">
              <a:lnSpc>
                <a:spcPct val="120000"/>
              </a:lnSpc>
              <a:spcBef>
                <a:spcPts val="0"/>
              </a:spcBef>
              <a:spcAft>
                <a:spcPts val="0"/>
              </a:spcAft>
              <a:buClr>
                <a:srgbClr val="549E39"/>
              </a:buClr>
              <a:buSzTx/>
              <a:buFont typeface="Wingdings 2" pitchFamily="18" charset="2"/>
              <a:buNone/>
              <a:tabLst/>
              <a:defRPr/>
            </a:pPr>
            <a:r>
              <a:rPr lang="ru-RU" sz="1400" dirty="0">
                <a:latin typeface="Arial Narrow" panose="020B0606020202030204" pitchFamily="34" charset="0"/>
              </a:rPr>
              <a:t>Уверены, что нас с вами объединяет чувство долга перед Родиной, особое чувство гордости за страну и ответственности перед страной, уважение к прошлому!</a:t>
            </a:r>
          </a:p>
          <a:p>
            <a:pPr marL="0" marR="0" lvl="0" indent="360000" algn="just" defTabSz="914400" rtl="0" eaLnBrk="1" fontAlgn="auto" latinLnBrk="0" hangingPunct="1">
              <a:lnSpc>
                <a:spcPct val="120000"/>
              </a:lnSpc>
              <a:spcBef>
                <a:spcPts val="0"/>
              </a:spcBef>
              <a:spcAft>
                <a:spcPts val="0"/>
              </a:spcAft>
              <a:buClr>
                <a:srgbClr val="549E39"/>
              </a:buClr>
              <a:buSzTx/>
              <a:buFont typeface="Wingdings 2" pitchFamily="18" charset="2"/>
              <a:buNone/>
              <a:tabLst/>
              <a:defRPr/>
            </a:pPr>
            <a:r>
              <a:rPr lang="ru-RU" sz="1400" dirty="0">
                <a:latin typeface="Arial Narrow" panose="020B0606020202030204" pitchFamily="34" charset="0"/>
              </a:rPr>
              <a:t>Наш Союз Молодежи родился 29 октября 1918 года на I Всероссийском съезде союзов рабочей и крестьянской молодежи, а спустя восемь лет преобразовался во Всесоюзный Ленинский Коммунистический Союз Молодежи (ВЛКСМ). Именно эта организация воспитывает самую смелую, сильную духом и преданную своему народу молодежь.</a:t>
            </a:r>
          </a:p>
          <a:p>
            <a:pPr marL="0" marR="0" lvl="0" indent="360000" algn="just" defTabSz="914400" rtl="0" eaLnBrk="1" fontAlgn="auto" latinLnBrk="0" hangingPunct="1">
              <a:lnSpc>
                <a:spcPct val="120000"/>
              </a:lnSpc>
              <a:spcBef>
                <a:spcPts val="0"/>
              </a:spcBef>
              <a:spcAft>
                <a:spcPts val="0"/>
              </a:spcAft>
              <a:buClr>
                <a:srgbClr val="549E39"/>
              </a:buClr>
              <a:buSzTx/>
              <a:buFont typeface="Wingdings 2" pitchFamily="18" charset="2"/>
              <a:buNone/>
              <a:tabLst/>
              <a:defRPr/>
            </a:pPr>
            <a:r>
              <a:rPr lang="ru-RU" sz="1400" dirty="0">
                <a:latin typeface="Arial Narrow" panose="020B0606020202030204" pitchFamily="34" charset="0"/>
              </a:rPr>
              <a:t>Комсомольцы ХХ века – это активные участники жизни общества. Мы выполняем решения Коммунистической партии и руководим молодежью. Комсомольцы воевали на фронтах, в партизанских отрядах и подпольных группах в годы Великой Отечественной войны, принимали участие в восстановлении народного хозяйства, боролись с неграмотностью. </a:t>
            </a:r>
          </a:p>
          <a:p>
            <a:pPr marL="0" marR="0" lvl="0" indent="360000" algn="just" defTabSz="914400" rtl="0" eaLnBrk="1" fontAlgn="auto" latinLnBrk="0" hangingPunct="1">
              <a:lnSpc>
                <a:spcPct val="120000"/>
              </a:lnSpc>
              <a:spcBef>
                <a:spcPts val="0"/>
              </a:spcBef>
              <a:spcAft>
                <a:spcPts val="0"/>
              </a:spcAft>
              <a:buClr>
                <a:srgbClr val="549E39"/>
              </a:buClr>
              <a:buSzTx/>
              <a:buFont typeface="Wingdings 2" pitchFamily="18" charset="2"/>
              <a:buNone/>
              <a:tabLst/>
              <a:defRPr/>
            </a:pPr>
            <a:r>
              <a:rPr lang="ru-RU" sz="1400" dirty="0">
                <a:latin typeface="Arial Narrow" panose="020B0606020202030204" pitchFamily="34" charset="0"/>
              </a:rPr>
              <a:t>Ряд союзных строек всенародно признаны «ударными комсомольскими стройками» – ДнепроГЭС, Магнитка, Байкало-Амурская магистраль. Комсомол направляет на них по общественному призыву молодых людей. </a:t>
            </a:r>
          </a:p>
          <a:p>
            <a:pPr marL="0" marR="0" lvl="0" indent="360000" algn="just" defTabSz="914400" rtl="0" eaLnBrk="1" fontAlgn="auto" latinLnBrk="0" hangingPunct="1">
              <a:lnSpc>
                <a:spcPct val="120000"/>
              </a:lnSpc>
              <a:spcBef>
                <a:spcPts val="0"/>
              </a:spcBef>
              <a:spcAft>
                <a:spcPts val="0"/>
              </a:spcAft>
              <a:buClr>
                <a:srgbClr val="549E39"/>
              </a:buClr>
              <a:buSzTx/>
              <a:buFont typeface="Wingdings 2" pitchFamily="18" charset="2"/>
              <a:buNone/>
              <a:tabLst/>
              <a:defRPr/>
            </a:pPr>
            <a:r>
              <a:rPr lang="ru-RU" sz="1400" dirty="0">
                <a:latin typeface="Arial Narrow" panose="020B0606020202030204" pitchFamily="34" charset="0"/>
              </a:rPr>
              <a:t>Комсомольцы участвуют в субботниках, спортивных и культурных мероприятиях. </a:t>
            </a:r>
          </a:p>
          <a:p>
            <a:pPr marL="0" marR="0" lvl="0" indent="360000" algn="just" defTabSz="914400" rtl="0" eaLnBrk="1" fontAlgn="auto" latinLnBrk="0" hangingPunct="1">
              <a:lnSpc>
                <a:spcPct val="120000"/>
              </a:lnSpc>
              <a:spcBef>
                <a:spcPts val="0"/>
              </a:spcBef>
              <a:spcAft>
                <a:spcPts val="0"/>
              </a:spcAft>
              <a:buClr>
                <a:srgbClr val="549E39"/>
              </a:buClr>
              <a:buSzTx/>
              <a:buFont typeface="Wingdings 2" pitchFamily="18" charset="2"/>
              <a:buNone/>
              <a:tabLst/>
              <a:defRPr/>
            </a:pPr>
            <a:r>
              <a:rPr lang="ru-RU" sz="1400" dirty="0">
                <a:latin typeface="Arial Narrow" panose="020B0606020202030204" pitchFamily="34" charset="0"/>
              </a:rPr>
              <a:t>Реальную силу нашей организации отражают лозунги: «Если тебе комсомолец имя — имя крепи делами своими», «Если партия скажет: «Надо!», комсомольцы ответят: «Есть!».</a:t>
            </a:r>
          </a:p>
          <a:p>
            <a:pPr marL="0" marR="0" lvl="0" indent="360000" algn="just" defTabSz="914400" rtl="0" eaLnBrk="1" fontAlgn="auto" latinLnBrk="0" hangingPunct="1">
              <a:lnSpc>
                <a:spcPct val="120000"/>
              </a:lnSpc>
              <a:spcBef>
                <a:spcPts val="0"/>
              </a:spcBef>
              <a:spcAft>
                <a:spcPts val="0"/>
              </a:spcAft>
              <a:buClr>
                <a:srgbClr val="549E39"/>
              </a:buClr>
              <a:buSzTx/>
              <a:buFont typeface="Wingdings 2" pitchFamily="18" charset="2"/>
              <a:buNone/>
              <a:tabLst/>
              <a:defRPr/>
            </a:pPr>
            <a:r>
              <a:rPr lang="ru-RU" sz="1400" dirty="0">
                <a:latin typeface="Arial Narrow" panose="020B0606020202030204" pitchFamily="34" charset="0"/>
              </a:rPr>
              <a:t>За вклад в развитие страны комсомол удостоен шести орденов СССР в 1928, 1931, 1945, 1948, 1956, 1968 годах.</a:t>
            </a:r>
          </a:p>
          <a:p>
            <a:pPr marL="0" marR="0" lvl="0" indent="0" algn="just" defTabSz="914400" rtl="0" eaLnBrk="1" fontAlgn="auto" latinLnBrk="0" hangingPunct="1">
              <a:lnSpc>
                <a:spcPct val="120000"/>
              </a:lnSpc>
              <a:spcBef>
                <a:spcPts val="0"/>
              </a:spcBef>
              <a:spcAft>
                <a:spcPts val="0"/>
              </a:spcAft>
              <a:buClr>
                <a:srgbClr val="549E39"/>
              </a:buClr>
              <a:buSzTx/>
              <a:buFont typeface="Wingdings 2" pitchFamily="18" charset="2"/>
              <a:buNone/>
              <a:tabLst/>
              <a:defRPr/>
            </a:pPr>
            <a:r>
              <a:rPr lang="ru-RU" sz="1400" dirty="0">
                <a:latin typeface="Arial Narrow" panose="020B0606020202030204" pitchFamily="34" charset="0"/>
              </a:rPr>
              <a:t>Молодежь XXI века, ваш мир будет отличаться от мира нашего времени, жизнь изменится, станет иной. Ваше поколение увидит реальность иначе, чем мы, но мы верим в то, что в будущем именно вы, наши потомки, будете верны идеям комсомола!</a:t>
            </a:r>
          </a:p>
          <a:p>
            <a:pPr marL="0" marR="0" lvl="0" indent="0" algn="just" defTabSz="914400" rtl="0" eaLnBrk="1" fontAlgn="auto" latinLnBrk="0" hangingPunct="1">
              <a:lnSpc>
                <a:spcPct val="120000"/>
              </a:lnSpc>
              <a:spcBef>
                <a:spcPts val="0"/>
              </a:spcBef>
              <a:spcAft>
                <a:spcPts val="0"/>
              </a:spcAft>
              <a:buClr>
                <a:srgbClr val="549E39"/>
              </a:buClr>
              <a:buSzTx/>
              <a:buFont typeface="Wingdings 2" pitchFamily="18" charset="2"/>
              <a:buNone/>
              <a:tabLst/>
              <a:defRPr/>
            </a:pPr>
            <a:r>
              <a:rPr lang="ru-RU" sz="1400" dirty="0">
                <a:latin typeface="Arial Narrow" panose="020B0606020202030204" pitchFamily="34" charset="0"/>
              </a:rPr>
              <a:t>Пусть ваши годы молодости будут наполнены желанием изменить мир к лучшему, радостью созидательного труда, любовью к родной стране!</a:t>
            </a:r>
          </a:p>
          <a:p>
            <a:pPr marL="0" marR="0" lvl="0" indent="0" algn="r" defTabSz="914400" rtl="0" eaLnBrk="1" fontAlgn="auto" latinLnBrk="0" hangingPunct="1">
              <a:lnSpc>
                <a:spcPct val="120000"/>
              </a:lnSpc>
              <a:spcBef>
                <a:spcPts val="0"/>
              </a:spcBef>
              <a:spcAft>
                <a:spcPts val="0"/>
              </a:spcAft>
              <a:buClr>
                <a:srgbClr val="549E39"/>
              </a:buClr>
              <a:buSzTx/>
              <a:buFont typeface="Wingdings 2" pitchFamily="18" charset="2"/>
              <a:buNone/>
              <a:tabLst/>
              <a:defRPr/>
            </a:pPr>
            <a:r>
              <a:rPr lang="ru-RU" sz="1400" b="1" dirty="0">
                <a:latin typeface="Arial Narrow" panose="020B0606020202030204" pitchFamily="34" charset="0"/>
              </a:rPr>
              <a:t>С надеждой и верой в светлое будущее, ваши комсомольцы!</a:t>
            </a:r>
          </a:p>
          <a:p>
            <a:pPr marL="0" indent="0" algn="ctr">
              <a:lnSpc>
                <a:spcPct val="100000"/>
              </a:lnSpc>
              <a:spcBef>
                <a:spcPts val="0"/>
              </a:spcBef>
              <a:buNone/>
            </a:pPr>
            <a:endParaRPr lang="ru-RU" sz="1600" dirty="0"/>
          </a:p>
        </p:txBody>
      </p:sp>
    </p:spTree>
    <p:extLst>
      <p:ext uri="{BB962C8B-B14F-4D97-AF65-F5344CB8AC3E}">
        <p14:creationId xmlns:p14="http://schemas.microsoft.com/office/powerpoint/2010/main" val="135905517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C886128-360E-450D-93EF-FE86769CFA69}"/>
              </a:ext>
            </a:extLst>
          </p:cNvPr>
          <p:cNvSpPr>
            <a:spLocks noGrp="1"/>
          </p:cNvSpPr>
          <p:nvPr>
            <p:ph type="title"/>
          </p:nvPr>
        </p:nvSpPr>
        <p:spPr>
          <a:xfrm>
            <a:off x="252919" y="1123838"/>
            <a:ext cx="2947482" cy="1761976"/>
          </a:xfrm>
        </p:spPr>
        <p:txBody>
          <a:bodyPr>
            <a:normAutofit/>
          </a:bodyPr>
          <a:lstStyle/>
          <a:p>
            <a:r>
              <a:rPr lang="ru-RU" sz="3200" dirty="0"/>
              <a:t>Достижения современной Беларуси </a:t>
            </a:r>
          </a:p>
        </p:txBody>
      </p:sp>
      <p:sp>
        <p:nvSpPr>
          <p:cNvPr id="3" name="Объект 2">
            <a:extLst>
              <a:ext uri="{FF2B5EF4-FFF2-40B4-BE49-F238E27FC236}">
                <a16:creationId xmlns:a16="http://schemas.microsoft.com/office/drawing/2014/main" id="{E0B944B5-39D4-455C-AFE6-7B35689F8702}"/>
              </a:ext>
            </a:extLst>
          </p:cNvPr>
          <p:cNvSpPr>
            <a:spLocks noGrp="1"/>
          </p:cNvSpPr>
          <p:nvPr>
            <p:ph idx="1"/>
          </p:nvPr>
        </p:nvSpPr>
        <p:spPr>
          <a:xfrm>
            <a:off x="3646965" y="1004553"/>
            <a:ext cx="8162962" cy="5060687"/>
          </a:xfrm>
          <a:ln w="12700">
            <a:solidFill>
              <a:schemeClr val="accent2">
                <a:lumMod val="50000"/>
              </a:schemeClr>
            </a:solidFill>
          </a:ln>
        </p:spPr>
        <p:txBody>
          <a:bodyPr>
            <a:normAutofit fontScale="85000" lnSpcReduction="20000"/>
          </a:bodyPr>
          <a:lstStyle/>
          <a:p>
            <a:pPr algn="just">
              <a:lnSpc>
                <a:spcPct val="120000"/>
              </a:lnSpc>
              <a:spcBef>
                <a:spcPts val="0"/>
              </a:spcBef>
            </a:pPr>
            <a:r>
              <a:rPr lang="ru-RU" sz="2100" dirty="0">
                <a:solidFill>
                  <a:schemeClr val="tx1"/>
                </a:solidFill>
                <a:latin typeface="Arial Narrow" panose="020B0606020202030204" pitchFamily="34" charset="0"/>
              </a:rPr>
              <a:t>Президент Беларуси А.Г. Лукашенко 17 января 2025 г. подписал Указ № 31, которым 2025-2029 годы объявлены пятилеткой качества. </a:t>
            </a:r>
          </a:p>
          <a:p>
            <a:pPr algn="just">
              <a:lnSpc>
                <a:spcPct val="120000"/>
              </a:lnSpc>
              <a:spcBef>
                <a:spcPts val="0"/>
              </a:spcBef>
            </a:pPr>
            <a:r>
              <a:rPr lang="ru-RU" sz="2100" b="1" dirty="0">
                <a:solidFill>
                  <a:schemeClr val="tx1"/>
                </a:solidFill>
                <a:latin typeface="Arial Narrow" panose="020B0606020202030204" pitchFamily="34" charset="0"/>
              </a:rPr>
              <a:t>Приоритетные цели пятилетки </a:t>
            </a:r>
            <a:r>
              <a:rPr lang="ru-RU" sz="2100" dirty="0">
                <a:solidFill>
                  <a:schemeClr val="tx1"/>
                </a:solidFill>
                <a:latin typeface="Arial Narrow" panose="020B0606020202030204" pitchFamily="34" charset="0"/>
              </a:rPr>
              <a:t>- дальнейшее повышение качества жизни людей, конкурентоспособности белорусской экономики, совершенствование общественных отношений.</a:t>
            </a:r>
          </a:p>
          <a:p>
            <a:pPr algn="just">
              <a:lnSpc>
                <a:spcPct val="120000"/>
              </a:lnSpc>
              <a:spcBef>
                <a:spcPts val="0"/>
              </a:spcBef>
            </a:pPr>
            <a:r>
              <a:rPr lang="ru-RU" sz="2100" dirty="0">
                <a:solidFill>
                  <a:schemeClr val="tx1"/>
                </a:solidFill>
                <a:latin typeface="Arial Narrow" panose="020B0606020202030204" pitchFamily="34" charset="0"/>
              </a:rPr>
              <a:t>Указ определил стратегические задачи пятилетки качества в экономике, организации жизнедеятельности людей, социальных отношениях и в области права. Среди таких задач - создание новых современных предприятий, цифровая трансформация, обеспечение технологического суверенитета, дальнейший рост доходов населения, применение справедливой системы ценообразования, повышение рождаемости и улучшение демографического потенциала.</a:t>
            </a:r>
          </a:p>
          <a:p>
            <a:pPr algn="just">
              <a:lnSpc>
                <a:spcPct val="120000"/>
              </a:lnSpc>
              <a:spcBef>
                <a:spcPts val="0"/>
              </a:spcBef>
            </a:pPr>
            <a:r>
              <a:rPr lang="ru-RU" sz="2100" dirty="0">
                <a:solidFill>
                  <a:schemeClr val="tx1"/>
                </a:solidFill>
                <a:latin typeface="Arial Narrow" panose="020B0606020202030204" pitchFamily="34" charset="0"/>
              </a:rPr>
              <a:t>Должны быть обеспечены доступность и высокие стандарты образования, медицинской и социальной помощи, развитие жилищно-коммунальной, транспортной инфраструктуры, телекоммуникаций.</a:t>
            </a:r>
          </a:p>
          <a:p>
            <a:pPr algn="just">
              <a:lnSpc>
                <a:spcPct val="120000"/>
              </a:lnSpc>
              <a:spcBef>
                <a:spcPts val="0"/>
              </a:spcBef>
            </a:pPr>
            <a:r>
              <a:rPr lang="ru-RU" sz="2100" b="1" dirty="0">
                <a:solidFill>
                  <a:schemeClr val="tx1"/>
                </a:solidFill>
                <a:latin typeface="Arial Narrow" panose="020B0606020202030204" pitchFamily="34" charset="0"/>
              </a:rPr>
              <a:t>В приоритете пятилетки </a:t>
            </a:r>
            <a:r>
              <a:rPr lang="ru-RU" sz="2100" dirty="0">
                <a:solidFill>
                  <a:schemeClr val="tx1"/>
                </a:solidFill>
                <a:latin typeface="Arial Narrow" panose="020B0606020202030204" pitchFamily="34" charset="0"/>
              </a:rPr>
              <a:t>укрепление института семьи, традиционных нравственных ценностей, патриотизма, повышение политической и правовой культуры, обеспечение стабильности правового регулирования. </a:t>
            </a:r>
            <a:endParaRPr lang="ru-RU" dirty="0">
              <a:solidFill>
                <a:schemeClr val="tx1"/>
              </a:solidFill>
            </a:endParaRPr>
          </a:p>
        </p:txBody>
      </p:sp>
      <p:pic>
        <p:nvPicPr>
          <p:cNvPr id="7" name="Рисунок 6">
            <a:extLst>
              <a:ext uri="{FF2B5EF4-FFF2-40B4-BE49-F238E27FC236}">
                <a16:creationId xmlns:a16="http://schemas.microsoft.com/office/drawing/2014/main" id="{FAAE2D34-3966-4807-B16A-1A4353758AF9}"/>
              </a:ext>
            </a:extLst>
          </p:cNvPr>
          <p:cNvPicPr>
            <a:picLocks noChangeAspect="1"/>
          </p:cNvPicPr>
          <p:nvPr/>
        </p:nvPicPr>
        <p:blipFill>
          <a:blip r:embed="rId2"/>
          <a:stretch>
            <a:fillRect/>
          </a:stretch>
        </p:blipFill>
        <p:spPr>
          <a:xfrm>
            <a:off x="115909" y="3525034"/>
            <a:ext cx="3233796" cy="1671891"/>
          </a:xfrm>
          <a:prstGeom prst="rect">
            <a:avLst/>
          </a:prstGeom>
        </p:spPr>
      </p:pic>
      <p:sp>
        <p:nvSpPr>
          <p:cNvPr id="10" name="Прямоугольник 9">
            <a:extLst>
              <a:ext uri="{FF2B5EF4-FFF2-40B4-BE49-F238E27FC236}">
                <a16:creationId xmlns:a16="http://schemas.microsoft.com/office/drawing/2014/main" id="{79FD62E3-827A-483B-B8E3-1D55BF5649F1}"/>
              </a:ext>
            </a:extLst>
          </p:cNvPr>
          <p:cNvSpPr/>
          <p:nvPr/>
        </p:nvSpPr>
        <p:spPr>
          <a:xfrm>
            <a:off x="4101088" y="225831"/>
            <a:ext cx="7071634" cy="6885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a:t>Пятилетка качества</a:t>
            </a:r>
          </a:p>
        </p:txBody>
      </p:sp>
    </p:spTree>
    <p:extLst>
      <p:ext uri="{BB962C8B-B14F-4D97-AF65-F5344CB8AC3E}">
        <p14:creationId xmlns:p14="http://schemas.microsoft.com/office/powerpoint/2010/main" val="803257898"/>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C886128-360E-450D-93EF-FE86769CFA69}"/>
              </a:ext>
            </a:extLst>
          </p:cNvPr>
          <p:cNvSpPr>
            <a:spLocks noGrp="1"/>
          </p:cNvSpPr>
          <p:nvPr>
            <p:ph type="title"/>
          </p:nvPr>
        </p:nvSpPr>
        <p:spPr>
          <a:xfrm>
            <a:off x="252919" y="1123838"/>
            <a:ext cx="2947482" cy="1761976"/>
          </a:xfrm>
        </p:spPr>
        <p:txBody>
          <a:bodyPr>
            <a:normAutofit/>
          </a:bodyPr>
          <a:lstStyle/>
          <a:p>
            <a:r>
              <a:rPr lang="ru-RU" sz="3200" dirty="0"/>
              <a:t>Достижения современной Беларуси </a:t>
            </a:r>
          </a:p>
        </p:txBody>
      </p:sp>
      <p:sp>
        <p:nvSpPr>
          <p:cNvPr id="3" name="Объект 2">
            <a:extLst>
              <a:ext uri="{FF2B5EF4-FFF2-40B4-BE49-F238E27FC236}">
                <a16:creationId xmlns:a16="http://schemas.microsoft.com/office/drawing/2014/main" id="{E0B944B5-39D4-455C-AFE6-7B35689F8702}"/>
              </a:ext>
            </a:extLst>
          </p:cNvPr>
          <p:cNvSpPr>
            <a:spLocks noGrp="1"/>
          </p:cNvSpPr>
          <p:nvPr>
            <p:ph idx="1"/>
          </p:nvPr>
        </p:nvSpPr>
        <p:spPr>
          <a:xfrm>
            <a:off x="3872745" y="1123838"/>
            <a:ext cx="7938953" cy="4958180"/>
          </a:xfrm>
          <a:ln w="12700">
            <a:solidFill>
              <a:schemeClr val="accent2">
                <a:lumMod val="50000"/>
              </a:schemeClr>
            </a:solidFill>
          </a:ln>
        </p:spPr>
        <p:txBody>
          <a:bodyPr>
            <a:normAutofit/>
          </a:bodyPr>
          <a:lstStyle/>
          <a:p>
            <a:pPr algn="just">
              <a:lnSpc>
                <a:spcPct val="100000"/>
              </a:lnSpc>
              <a:spcBef>
                <a:spcPts val="0"/>
              </a:spcBef>
            </a:pPr>
            <a:r>
              <a:rPr lang="ru-RU" dirty="0">
                <a:solidFill>
                  <a:schemeClr val="tx1"/>
                </a:solidFill>
                <a:effectLst/>
                <a:latin typeface="Arial Narrow" panose="020B0606020202030204" pitchFamily="34" charset="0"/>
                <a:ea typeface="Times New Roman" panose="02020603050405020304" pitchFamily="18" charset="0"/>
                <a:cs typeface="Times New Roman" panose="02020603050405020304" pitchFamily="18" charset="0"/>
              </a:rPr>
              <a:t>3 января 2025 г. Президент Беларуси А.Г. Лукашенко подписал Указ № 1, которым 2025 год объявлен Годом благоустройства. </a:t>
            </a:r>
          </a:p>
          <a:p>
            <a:pPr marL="0" indent="0" algn="just">
              <a:lnSpc>
                <a:spcPct val="100000"/>
              </a:lnSpc>
              <a:spcBef>
                <a:spcPts val="0"/>
              </a:spcBef>
              <a:buNone/>
            </a:pPr>
            <a:endParaRPr lang="ru-RU" dirty="0">
              <a:solidFill>
                <a:schemeClr val="tx1"/>
              </a:solidFill>
              <a:effectLst/>
              <a:latin typeface="Arial Narrow" panose="020B0606020202030204" pitchFamily="34" charset="0"/>
              <a:ea typeface="Arial" panose="020B0604020202020204" pitchFamily="34" charset="0"/>
            </a:endParaRPr>
          </a:p>
          <a:p>
            <a:pPr algn="just">
              <a:lnSpc>
                <a:spcPct val="100000"/>
              </a:lnSpc>
              <a:spcBef>
                <a:spcPts val="0"/>
              </a:spcBef>
            </a:pPr>
            <a:r>
              <a:rPr lang="ru-RU" dirty="0">
                <a:solidFill>
                  <a:schemeClr val="tx1"/>
                </a:solidFill>
                <a:effectLst/>
                <a:latin typeface="Arial Narrow" panose="020B0606020202030204" pitchFamily="34" charset="0"/>
                <a:ea typeface="Times New Roman" panose="02020603050405020304" pitchFamily="18" charset="0"/>
                <a:cs typeface="Times New Roman" panose="02020603050405020304" pitchFamily="18" charset="0"/>
              </a:rPr>
              <a:t>Этот год дает </a:t>
            </a:r>
            <a:r>
              <a:rPr lang="ru-RU" b="1" dirty="0">
                <a:solidFill>
                  <a:schemeClr val="tx1"/>
                </a:solidFill>
                <a:effectLst/>
                <a:latin typeface="Arial Narrow" panose="020B0606020202030204" pitchFamily="34" charset="0"/>
                <a:ea typeface="Times New Roman" panose="02020603050405020304" pitchFamily="18" charset="0"/>
                <a:cs typeface="Times New Roman" panose="02020603050405020304" pitchFamily="18" charset="0"/>
              </a:rPr>
              <a:t>старт пятилетке качества </a:t>
            </a:r>
            <a:r>
              <a:rPr lang="ru-RU" dirty="0">
                <a:solidFill>
                  <a:schemeClr val="tx1"/>
                </a:solidFill>
                <a:effectLst/>
                <a:latin typeface="Arial Narrow" panose="020B0606020202030204" pitchFamily="34" charset="0"/>
                <a:ea typeface="Times New Roman" panose="02020603050405020304" pitchFamily="18" charset="0"/>
                <a:cs typeface="Times New Roman" panose="02020603050405020304" pitchFamily="18" charset="0"/>
              </a:rPr>
              <a:t>и предусматривает комплекс мероприятий, направленных на создание и поддержание удобной, безопасной, современной и эстетически организованной среды жизнедеятельности людей. Реализовывать эти мероприятия государство будет совместно с организациями и гражданами.</a:t>
            </a:r>
          </a:p>
          <a:p>
            <a:pPr marL="0" indent="0" algn="just">
              <a:lnSpc>
                <a:spcPct val="100000"/>
              </a:lnSpc>
              <a:spcBef>
                <a:spcPts val="0"/>
              </a:spcBef>
              <a:buNone/>
            </a:pPr>
            <a:endParaRPr lang="ru-RU" dirty="0">
              <a:solidFill>
                <a:schemeClr val="tx1"/>
              </a:solidFill>
              <a:effectLst/>
              <a:latin typeface="Arial Narrow" panose="020B0606020202030204" pitchFamily="34" charset="0"/>
              <a:ea typeface="Arial" panose="020B0604020202020204" pitchFamily="34" charset="0"/>
            </a:endParaRPr>
          </a:p>
          <a:p>
            <a:pPr algn="just">
              <a:lnSpc>
                <a:spcPct val="100000"/>
              </a:lnSpc>
              <a:spcBef>
                <a:spcPts val="0"/>
              </a:spcBef>
            </a:pPr>
            <a:r>
              <a:rPr lang="ru-RU" b="1" dirty="0">
                <a:solidFill>
                  <a:schemeClr val="tx1"/>
                </a:solidFill>
                <a:effectLst/>
                <a:latin typeface="Arial Narrow" panose="020B0606020202030204" pitchFamily="34" charset="0"/>
                <a:ea typeface="Times New Roman" panose="02020603050405020304" pitchFamily="18" charset="0"/>
                <a:cs typeface="Times New Roman" panose="02020603050405020304" pitchFamily="18" charset="0"/>
              </a:rPr>
              <a:t>В 2025 году </a:t>
            </a:r>
            <a:r>
              <a:rPr lang="ru-RU" dirty="0">
                <a:solidFill>
                  <a:schemeClr val="tx1"/>
                </a:solidFill>
                <a:effectLst/>
                <a:latin typeface="Arial Narrow" panose="020B0606020202030204" pitchFamily="34" charset="0"/>
                <a:ea typeface="Times New Roman" panose="02020603050405020304" pitchFamily="18" charset="0"/>
                <a:cs typeface="Times New Roman" panose="02020603050405020304" pitchFamily="18" charset="0"/>
              </a:rPr>
              <a:t>принимаются масштабные меры, в том числе по наведению порядка на земле, благоустройству населенных пунктов, производственных объектов, поддержанию в надлежащем состоянии территорий вдоль автомобильных и железных дорог. </a:t>
            </a:r>
            <a:endParaRPr lang="ru-RU" dirty="0"/>
          </a:p>
        </p:txBody>
      </p:sp>
      <p:pic>
        <p:nvPicPr>
          <p:cNvPr id="4" name="Рисунок 3">
            <a:extLst>
              <a:ext uri="{FF2B5EF4-FFF2-40B4-BE49-F238E27FC236}">
                <a16:creationId xmlns:a16="http://schemas.microsoft.com/office/drawing/2014/main" id="{A641C507-DB9F-41A2-9802-11483173A0FB}"/>
              </a:ext>
            </a:extLst>
          </p:cNvPr>
          <p:cNvPicPr>
            <a:picLocks noChangeAspect="1"/>
          </p:cNvPicPr>
          <p:nvPr/>
        </p:nvPicPr>
        <p:blipFill>
          <a:blip r:embed="rId2"/>
          <a:stretch>
            <a:fillRect/>
          </a:stretch>
        </p:blipFill>
        <p:spPr>
          <a:xfrm>
            <a:off x="252919" y="3171161"/>
            <a:ext cx="2626813" cy="2563002"/>
          </a:xfrm>
          <a:prstGeom prst="rect">
            <a:avLst/>
          </a:prstGeom>
        </p:spPr>
      </p:pic>
      <p:sp>
        <p:nvSpPr>
          <p:cNvPr id="7" name="Прямоугольник 6">
            <a:extLst>
              <a:ext uri="{FF2B5EF4-FFF2-40B4-BE49-F238E27FC236}">
                <a16:creationId xmlns:a16="http://schemas.microsoft.com/office/drawing/2014/main" id="{F208FA9C-CED2-4CCC-B147-4D65FD2299D0}"/>
              </a:ext>
            </a:extLst>
          </p:cNvPr>
          <p:cNvSpPr/>
          <p:nvPr/>
        </p:nvSpPr>
        <p:spPr>
          <a:xfrm>
            <a:off x="4223321" y="175444"/>
            <a:ext cx="7071634" cy="6874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a:t>Год благоустройства</a:t>
            </a:r>
          </a:p>
        </p:txBody>
      </p:sp>
    </p:spTree>
    <p:extLst>
      <p:ext uri="{BB962C8B-B14F-4D97-AF65-F5344CB8AC3E}">
        <p14:creationId xmlns:p14="http://schemas.microsoft.com/office/powerpoint/2010/main" val="290605096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C886128-360E-450D-93EF-FE86769CFA69}"/>
              </a:ext>
            </a:extLst>
          </p:cNvPr>
          <p:cNvSpPr>
            <a:spLocks noGrp="1"/>
          </p:cNvSpPr>
          <p:nvPr>
            <p:ph type="title"/>
          </p:nvPr>
        </p:nvSpPr>
        <p:spPr>
          <a:xfrm>
            <a:off x="149888" y="780831"/>
            <a:ext cx="2947482" cy="1895258"/>
          </a:xfrm>
        </p:spPr>
        <p:txBody>
          <a:bodyPr>
            <a:normAutofit/>
          </a:bodyPr>
          <a:lstStyle/>
          <a:p>
            <a:r>
              <a:rPr lang="ru-RU" sz="3200" dirty="0"/>
              <a:t>Достижения современной Беларуси </a:t>
            </a:r>
          </a:p>
        </p:txBody>
      </p:sp>
      <p:sp>
        <p:nvSpPr>
          <p:cNvPr id="3" name="Объект 2">
            <a:extLst>
              <a:ext uri="{FF2B5EF4-FFF2-40B4-BE49-F238E27FC236}">
                <a16:creationId xmlns:a16="http://schemas.microsoft.com/office/drawing/2014/main" id="{E0B944B5-39D4-455C-AFE6-7B35689F8702}"/>
              </a:ext>
            </a:extLst>
          </p:cNvPr>
          <p:cNvSpPr>
            <a:spLocks noGrp="1"/>
          </p:cNvSpPr>
          <p:nvPr>
            <p:ph idx="1"/>
          </p:nvPr>
        </p:nvSpPr>
        <p:spPr>
          <a:xfrm>
            <a:off x="3587871" y="876358"/>
            <a:ext cx="8255937" cy="5214050"/>
          </a:xfrm>
          <a:ln w="12700">
            <a:solidFill>
              <a:schemeClr val="accent2">
                <a:lumMod val="50000"/>
              </a:schemeClr>
            </a:solidFill>
          </a:ln>
        </p:spPr>
        <p:txBody>
          <a:bodyPr>
            <a:noAutofit/>
          </a:bodyPr>
          <a:lstStyle/>
          <a:p>
            <a:pPr algn="just">
              <a:lnSpc>
                <a:spcPct val="100000"/>
              </a:lnSpc>
              <a:spcBef>
                <a:spcPts val="0"/>
              </a:spcBef>
            </a:pPr>
            <a:r>
              <a:rPr lang="ru-RU" sz="1600" b="1" dirty="0">
                <a:solidFill>
                  <a:schemeClr val="tx1"/>
                </a:solidFill>
                <a:effectLst/>
                <a:latin typeface="Arial Narrow" panose="020B0606020202030204" pitchFamily="34" charset="0"/>
                <a:ea typeface="Times New Roman" panose="02020603050405020304" pitchFamily="18" charset="0"/>
              </a:rPr>
              <a:t>Республиканская акция «Вахта Памяти – 2025» </a:t>
            </a:r>
            <a:r>
              <a:rPr lang="ru-RU" sz="1600" dirty="0">
                <a:solidFill>
                  <a:schemeClr val="tx1"/>
                </a:solidFill>
                <a:effectLst/>
                <a:latin typeface="Arial Narrow" panose="020B0606020202030204" pitchFamily="34" charset="0"/>
                <a:ea typeface="Times New Roman" panose="02020603050405020304" pitchFamily="18" charset="0"/>
              </a:rPr>
              <a:t>приурочена к Году благоустройства и празднованию 80-й годовщины Победы советского народа в Великой Отечественной войне. </a:t>
            </a:r>
          </a:p>
          <a:p>
            <a:pPr algn="just">
              <a:lnSpc>
                <a:spcPct val="100000"/>
              </a:lnSpc>
              <a:spcBef>
                <a:spcPts val="0"/>
              </a:spcBef>
            </a:pPr>
            <a:r>
              <a:rPr lang="ru-RU" sz="1600" b="1" dirty="0">
                <a:solidFill>
                  <a:schemeClr val="tx1"/>
                </a:solidFill>
                <a:effectLst/>
                <a:latin typeface="Arial Narrow" panose="020B0606020202030204" pitchFamily="34" charset="0"/>
                <a:ea typeface="Times New Roman" panose="02020603050405020304" pitchFamily="18" charset="0"/>
              </a:rPr>
              <a:t>Проводится в учреждениях образования страны в период с апреля по ноябрь 2025 года. </a:t>
            </a:r>
          </a:p>
          <a:p>
            <a:pPr algn="just">
              <a:lnSpc>
                <a:spcPct val="100000"/>
              </a:lnSpc>
              <a:spcBef>
                <a:spcPts val="0"/>
              </a:spcBef>
            </a:pPr>
            <a:r>
              <a:rPr lang="ru-RU" sz="1600" b="1" dirty="0">
                <a:solidFill>
                  <a:schemeClr val="tx1"/>
                </a:solidFill>
                <a:effectLst/>
                <a:latin typeface="Arial Narrow" panose="020B0606020202030204" pitchFamily="34" charset="0"/>
                <a:ea typeface="Times New Roman" panose="02020603050405020304" pitchFamily="18" charset="0"/>
              </a:rPr>
              <a:t>Для участия в республиканской акции приглашаются</a:t>
            </a:r>
            <a:r>
              <a:rPr lang="ru-RU" sz="1600" dirty="0">
                <a:solidFill>
                  <a:schemeClr val="tx1"/>
                </a:solidFill>
                <a:effectLst/>
                <a:latin typeface="Arial Narrow" panose="020B0606020202030204" pitchFamily="34" charset="0"/>
                <a:ea typeface="Times New Roman" panose="02020603050405020304" pitchFamily="18" charset="0"/>
              </a:rPr>
              <a:t> учащиеся учреждений общего среднего, профессионально-технического и среднего специального образования, учреждений дополнительного образования детей и молодежи, студенческая молодежь учреждений высшего образования.</a:t>
            </a:r>
          </a:p>
          <a:p>
            <a:pPr algn="just">
              <a:lnSpc>
                <a:spcPct val="100000"/>
              </a:lnSpc>
              <a:spcBef>
                <a:spcPts val="0"/>
              </a:spcBef>
            </a:pPr>
            <a:r>
              <a:rPr lang="ru-RU" sz="1600" b="1" dirty="0">
                <a:solidFill>
                  <a:schemeClr val="tx1"/>
                </a:solidFill>
                <a:effectLst/>
                <a:latin typeface="Arial Narrow" panose="020B0606020202030204" pitchFamily="34" charset="0"/>
                <a:ea typeface="Times New Roman" panose="02020603050405020304" pitchFamily="18" charset="0"/>
              </a:rPr>
              <a:t>Среди мероприятий акции запланировано:</a:t>
            </a:r>
            <a:endParaRPr lang="ru-RU" sz="1600" dirty="0">
              <a:solidFill>
                <a:schemeClr val="tx1"/>
              </a:solidFill>
              <a:effectLst/>
              <a:latin typeface="Arial Narrow" panose="020B0606020202030204" pitchFamily="34" charset="0"/>
              <a:ea typeface="Times New Roman" panose="02020603050405020304" pitchFamily="18" charset="0"/>
            </a:endParaRPr>
          </a:p>
          <a:p>
            <a:pPr algn="just">
              <a:lnSpc>
                <a:spcPct val="100000"/>
              </a:lnSpc>
              <a:spcBef>
                <a:spcPts val="0"/>
              </a:spcBef>
              <a:buFont typeface="Wingdings" panose="05000000000000000000" pitchFamily="2" charset="2"/>
              <a:buChar char="Ø"/>
            </a:pPr>
            <a:r>
              <a:rPr lang="ru-RU" sz="1600" dirty="0">
                <a:solidFill>
                  <a:schemeClr val="tx1"/>
                </a:solidFill>
                <a:latin typeface="Arial Narrow" panose="020B0606020202030204" pitchFamily="34" charset="0"/>
              </a:rPr>
              <a:t>благоустройство и наведение порядка на территории воинских захоронений и мест увековечения памяти защитников Отечества и жертв войны, посадка деревьев, памятных аллей, скверов, садов;</a:t>
            </a:r>
          </a:p>
          <a:p>
            <a:pPr algn="just">
              <a:lnSpc>
                <a:spcPct val="100000"/>
              </a:lnSpc>
              <a:spcBef>
                <a:spcPts val="0"/>
              </a:spcBef>
              <a:buFont typeface="Wingdings" panose="05000000000000000000" pitchFamily="2" charset="2"/>
              <a:buChar char="Ø"/>
            </a:pPr>
            <a:r>
              <a:rPr lang="ru-RU" sz="1600" dirty="0">
                <a:solidFill>
                  <a:schemeClr val="tx1"/>
                </a:solidFill>
                <a:latin typeface="Arial Narrow" panose="020B0606020202030204" pitchFamily="34" charset="0"/>
              </a:rPr>
              <a:t>торжественные митинги у воинских объектов с возложением цветов (гирлянд) в преддверии памятных дат;</a:t>
            </a:r>
          </a:p>
          <a:p>
            <a:pPr algn="just">
              <a:lnSpc>
                <a:spcPct val="100000"/>
              </a:lnSpc>
              <a:spcBef>
                <a:spcPts val="0"/>
              </a:spcBef>
              <a:buFont typeface="Wingdings" panose="05000000000000000000" pitchFamily="2" charset="2"/>
              <a:buChar char="Ø"/>
            </a:pPr>
            <a:r>
              <a:rPr lang="ru-RU" sz="1600" dirty="0">
                <a:solidFill>
                  <a:schemeClr val="tx1"/>
                </a:solidFill>
                <a:latin typeface="Arial Narrow" panose="020B0606020202030204" pitchFamily="34" charset="0"/>
              </a:rPr>
              <a:t>оказание шефской помощи ветеранам Великой Отечественной войны, труда, труженикам тыла, узникам фашистских концентрационных лагерей, детям войны, создание и обновление Книг Памяти;</a:t>
            </a:r>
          </a:p>
          <a:p>
            <a:pPr algn="just">
              <a:lnSpc>
                <a:spcPct val="100000"/>
              </a:lnSpc>
              <a:spcBef>
                <a:spcPts val="0"/>
              </a:spcBef>
              <a:buFont typeface="Wingdings" panose="05000000000000000000" pitchFamily="2" charset="2"/>
              <a:buChar char="Ø"/>
            </a:pPr>
            <a:r>
              <a:rPr lang="ru-RU" sz="1600" dirty="0">
                <a:solidFill>
                  <a:schemeClr val="tx1"/>
                </a:solidFill>
                <a:latin typeface="Arial Narrow" panose="020B0606020202030204" pitchFamily="34" charset="0"/>
              </a:rPr>
              <a:t>установление имен погибших защитников Отечества и жертв войны, поиск родственников, восстановление биографических данных, выявление неизвестных мест захоронений, реализация инициатив по установлению мемориальных досок, памятных знаков и др.;</a:t>
            </a:r>
          </a:p>
          <a:p>
            <a:pPr algn="just">
              <a:lnSpc>
                <a:spcPct val="100000"/>
              </a:lnSpc>
              <a:spcBef>
                <a:spcPts val="0"/>
              </a:spcBef>
              <a:buFont typeface="Wingdings" panose="05000000000000000000" pitchFamily="2" charset="2"/>
              <a:buChar char="Ø"/>
            </a:pPr>
            <a:r>
              <a:rPr lang="ru-RU" sz="1600" dirty="0">
                <a:solidFill>
                  <a:schemeClr val="tx1"/>
                </a:solidFill>
                <a:latin typeface="Arial Narrow" panose="020B0606020202030204" pitchFamily="34" charset="0"/>
              </a:rPr>
              <a:t>«Звездные походы», поисковые и краеведческие экспедиции с посещением воинских объектов и мест боевой славы, разработка новых экскурсионных маршрутов с включением памятных мест, др.</a:t>
            </a:r>
          </a:p>
        </p:txBody>
      </p:sp>
      <p:pic>
        <p:nvPicPr>
          <p:cNvPr id="5" name="Рисунок 4">
            <a:extLst>
              <a:ext uri="{FF2B5EF4-FFF2-40B4-BE49-F238E27FC236}">
                <a16:creationId xmlns:a16="http://schemas.microsoft.com/office/drawing/2014/main" id="{B927DF35-1907-41C6-899F-185827C9A53A}"/>
              </a:ext>
            </a:extLst>
          </p:cNvPr>
          <p:cNvPicPr>
            <a:picLocks noChangeAspect="1"/>
          </p:cNvPicPr>
          <p:nvPr/>
        </p:nvPicPr>
        <p:blipFill>
          <a:blip r:embed="rId2"/>
          <a:stretch>
            <a:fillRect/>
          </a:stretch>
        </p:blipFill>
        <p:spPr>
          <a:xfrm>
            <a:off x="149888" y="2859110"/>
            <a:ext cx="3045576" cy="3045576"/>
          </a:xfrm>
          <a:prstGeom prst="rect">
            <a:avLst/>
          </a:prstGeom>
        </p:spPr>
      </p:pic>
      <p:sp>
        <p:nvSpPr>
          <p:cNvPr id="6" name="Прямоугольник 5">
            <a:extLst>
              <a:ext uri="{FF2B5EF4-FFF2-40B4-BE49-F238E27FC236}">
                <a16:creationId xmlns:a16="http://schemas.microsoft.com/office/drawing/2014/main" id="{63FAC627-2F25-4C46-B347-9C720FE3BB05}"/>
              </a:ext>
            </a:extLst>
          </p:cNvPr>
          <p:cNvSpPr/>
          <p:nvPr/>
        </p:nvSpPr>
        <p:spPr>
          <a:xfrm>
            <a:off x="3959153" y="200532"/>
            <a:ext cx="7513375" cy="5863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a:t>Республиканская акция «Вахта Памяти – 2025»</a:t>
            </a:r>
          </a:p>
        </p:txBody>
      </p:sp>
    </p:spTree>
    <p:extLst>
      <p:ext uri="{BB962C8B-B14F-4D97-AF65-F5344CB8AC3E}">
        <p14:creationId xmlns:p14="http://schemas.microsoft.com/office/powerpoint/2010/main" val="197447309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C886128-360E-450D-93EF-FE86769CFA69}"/>
              </a:ext>
            </a:extLst>
          </p:cNvPr>
          <p:cNvSpPr>
            <a:spLocks noGrp="1"/>
          </p:cNvSpPr>
          <p:nvPr>
            <p:ph type="title"/>
          </p:nvPr>
        </p:nvSpPr>
        <p:spPr>
          <a:xfrm>
            <a:off x="215160" y="1027090"/>
            <a:ext cx="2947482" cy="1594196"/>
          </a:xfrm>
        </p:spPr>
        <p:txBody>
          <a:bodyPr>
            <a:normAutofit/>
          </a:bodyPr>
          <a:lstStyle/>
          <a:p>
            <a:r>
              <a:rPr lang="ru-RU" sz="3200" dirty="0"/>
              <a:t>Достижения современной Беларуси </a:t>
            </a:r>
          </a:p>
        </p:txBody>
      </p:sp>
      <p:sp>
        <p:nvSpPr>
          <p:cNvPr id="3" name="Объект 2">
            <a:extLst>
              <a:ext uri="{FF2B5EF4-FFF2-40B4-BE49-F238E27FC236}">
                <a16:creationId xmlns:a16="http://schemas.microsoft.com/office/drawing/2014/main" id="{E0B944B5-39D4-455C-AFE6-7B35689F8702}"/>
              </a:ext>
            </a:extLst>
          </p:cNvPr>
          <p:cNvSpPr>
            <a:spLocks noGrp="1"/>
          </p:cNvSpPr>
          <p:nvPr>
            <p:ph idx="1"/>
          </p:nvPr>
        </p:nvSpPr>
        <p:spPr>
          <a:xfrm>
            <a:off x="3589321" y="1027090"/>
            <a:ext cx="8247546" cy="5096873"/>
          </a:xfrm>
          <a:ln w="12700">
            <a:solidFill>
              <a:schemeClr val="accent2">
                <a:lumMod val="50000"/>
              </a:schemeClr>
            </a:solidFill>
          </a:ln>
        </p:spPr>
        <p:txBody>
          <a:bodyPr>
            <a:noAutofit/>
          </a:bodyPr>
          <a:lstStyle/>
          <a:p>
            <a:pPr algn="just">
              <a:lnSpc>
                <a:spcPct val="100000"/>
              </a:lnSpc>
              <a:spcBef>
                <a:spcPts val="0"/>
              </a:spcBef>
            </a:pPr>
            <a:r>
              <a:rPr lang="ru-RU" sz="1800" b="1" dirty="0">
                <a:solidFill>
                  <a:schemeClr val="tx1"/>
                </a:solidFill>
                <a:effectLst/>
                <a:latin typeface="Arial Narrow" panose="020B0606020202030204" pitchFamily="34" charset="0"/>
                <a:ea typeface="Times New Roman" panose="02020603050405020304" pitchFamily="18" charset="0"/>
              </a:rPr>
              <a:t>Волонтерская помощь </a:t>
            </a:r>
            <a:r>
              <a:rPr lang="ru-RU" sz="1800" dirty="0">
                <a:solidFill>
                  <a:schemeClr val="tx1"/>
                </a:solidFill>
                <a:effectLst/>
                <a:latin typeface="Arial Narrow" panose="020B0606020202030204" pitchFamily="34" charset="0"/>
                <a:ea typeface="Times New Roman" panose="02020603050405020304" pitchFamily="18" charset="0"/>
              </a:rPr>
              <a:t>играет важную роль в успешной реализации проектов по </a:t>
            </a:r>
            <a:r>
              <a:rPr lang="ru-RU" sz="1800" dirty="0">
                <a:solidFill>
                  <a:schemeClr val="tx1"/>
                </a:solidFill>
                <a:latin typeface="Arial Narrow" panose="020B0606020202030204" pitchFamily="34" charset="0"/>
                <a:ea typeface="Times New Roman" panose="02020603050405020304" pitchFamily="18" charset="0"/>
              </a:rPr>
              <a:t>благоустройству, позволяет объединить усилия различных социальных групп, повысить уровень участия граждан в жизни своего города.</a:t>
            </a:r>
            <a:endParaRPr lang="ru-RU" sz="1800" dirty="0">
              <a:solidFill>
                <a:schemeClr val="tx1"/>
              </a:solidFill>
              <a:effectLst/>
              <a:latin typeface="Arial Narrow" panose="020B0606020202030204" pitchFamily="34" charset="0"/>
              <a:ea typeface="Times New Roman" panose="02020603050405020304" pitchFamily="18" charset="0"/>
            </a:endParaRPr>
          </a:p>
          <a:p>
            <a:pPr algn="just">
              <a:lnSpc>
                <a:spcPct val="100000"/>
              </a:lnSpc>
              <a:spcBef>
                <a:spcPts val="0"/>
              </a:spcBef>
            </a:pPr>
            <a:r>
              <a:rPr lang="ru-RU" sz="1800" b="1" dirty="0">
                <a:solidFill>
                  <a:schemeClr val="tx1"/>
                </a:solidFill>
                <a:effectLst/>
                <a:latin typeface="Arial Narrow" panose="020B0606020202030204" pitchFamily="34" charset="0"/>
                <a:ea typeface="Times New Roman" panose="02020603050405020304" pitchFamily="18" charset="0"/>
              </a:rPr>
              <a:t>Волонтеры</a:t>
            </a:r>
            <a:r>
              <a:rPr lang="ru-RU" sz="1800" dirty="0">
                <a:solidFill>
                  <a:schemeClr val="tx1"/>
                </a:solidFill>
                <a:effectLst/>
                <a:latin typeface="Arial Narrow" panose="020B0606020202030204" pitchFamily="34" charset="0"/>
                <a:ea typeface="Times New Roman" panose="02020603050405020304" pitchFamily="18" charset="0"/>
              </a:rPr>
              <a:t> помогают в организации мероприятий, участвуют в высадке деревьев, уборке территорий, ремонте общественных объектов. </a:t>
            </a:r>
          </a:p>
          <a:p>
            <a:pPr algn="just">
              <a:lnSpc>
                <a:spcPct val="100000"/>
              </a:lnSpc>
              <a:spcBef>
                <a:spcPts val="0"/>
              </a:spcBef>
            </a:pPr>
            <a:r>
              <a:rPr lang="ru-RU" sz="1800" b="1" dirty="0">
                <a:solidFill>
                  <a:schemeClr val="tx1"/>
                </a:solidFill>
                <a:effectLst/>
                <a:latin typeface="Arial Narrow" panose="020B0606020202030204" pitchFamily="34" charset="0"/>
                <a:ea typeface="Times New Roman" panose="02020603050405020304" pitchFamily="18" charset="0"/>
              </a:rPr>
              <a:t>Волонтерская деятельность </a:t>
            </a:r>
            <a:r>
              <a:rPr lang="ru-RU" sz="1800" dirty="0">
                <a:solidFill>
                  <a:schemeClr val="tx1"/>
                </a:solidFill>
                <a:effectLst/>
                <a:latin typeface="Arial Narrow" panose="020B0606020202030204" pitchFamily="34" charset="0"/>
                <a:ea typeface="Times New Roman" panose="02020603050405020304" pitchFamily="18" charset="0"/>
              </a:rPr>
              <a:t>не только способствует улучшению окружающей среды, но и формирует у людей чувство ответственности за свою территорию.</a:t>
            </a:r>
          </a:p>
          <a:p>
            <a:pPr algn="just">
              <a:lnSpc>
                <a:spcPct val="100000"/>
              </a:lnSpc>
              <a:spcBef>
                <a:spcPts val="0"/>
              </a:spcBef>
            </a:pPr>
            <a:r>
              <a:rPr lang="ru-RU" sz="1800" b="1" dirty="0">
                <a:solidFill>
                  <a:schemeClr val="tx1"/>
                </a:solidFill>
                <a:effectLst/>
                <a:latin typeface="Arial Narrow" panose="020B0606020202030204" pitchFamily="34" charset="0"/>
                <a:ea typeface="Times New Roman" panose="02020603050405020304" pitchFamily="18" charset="0"/>
              </a:rPr>
              <a:t>Республиканский волонтерский центр</a:t>
            </a:r>
            <a:r>
              <a:rPr lang="ru-RU" sz="1800" dirty="0">
                <a:solidFill>
                  <a:schemeClr val="tx1"/>
                </a:solidFill>
                <a:effectLst/>
                <a:latin typeface="Arial Narrow" panose="020B0606020202030204" pitchFamily="34" charset="0"/>
                <a:ea typeface="Times New Roman" panose="02020603050405020304" pitchFamily="18" charset="0"/>
              </a:rPr>
              <a:t> в рамках Года благоустройства реализует много проектов. </a:t>
            </a:r>
            <a:r>
              <a:rPr lang="ru-RU" sz="1800" b="1" dirty="0">
                <a:solidFill>
                  <a:schemeClr val="tx1"/>
                </a:solidFill>
                <a:effectLst/>
                <a:latin typeface="Arial Narrow" panose="020B0606020202030204" pitchFamily="34" charset="0"/>
                <a:ea typeface="Times New Roman" panose="02020603050405020304" pitchFamily="18" charset="0"/>
              </a:rPr>
              <a:t>Среди них:</a:t>
            </a:r>
          </a:p>
          <a:p>
            <a:pPr algn="just">
              <a:lnSpc>
                <a:spcPct val="100000"/>
              </a:lnSpc>
              <a:spcBef>
                <a:spcPts val="0"/>
              </a:spcBef>
              <a:buFont typeface="Wingdings" panose="05000000000000000000" pitchFamily="2" charset="2"/>
              <a:buChar char="Ø"/>
            </a:pPr>
            <a:r>
              <a:rPr lang="ru-RU" sz="1800" dirty="0">
                <a:solidFill>
                  <a:schemeClr val="tx1"/>
                </a:solidFill>
                <a:effectLst/>
                <a:latin typeface="Arial Narrow" panose="020B0606020202030204" pitchFamily="34" charset="0"/>
                <a:ea typeface="Times New Roman" panose="02020603050405020304" pitchFamily="18" charset="0"/>
              </a:rPr>
              <a:t>создание общественных парков и скверов. Волонтеры участвуют в планировании, высадке растений и организации досуга для местных жителей;</a:t>
            </a:r>
          </a:p>
          <a:p>
            <a:pPr algn="just">
              <a:lnSpc>
                <a:spcPct val="100000"/>
              </a:lnSpc>
              <a:spcBef>
                <a:spcPts val="0"/>
              </a:spcBef>
              <a:buFont typeface="Wingdings" panose="05000000000000000000" pitchFamily="2" charset="2"/>
              <a:buChar char="Ø"/>
            </a:pPr>
            <a:r>
              <a:rPr lang="ru-RU" sz="1800" dirty="0">
                <a:solidFill>
                  <a:schemeClr val="tx1"/>
                </a:solidFill>
                <a:effectLst/>
                <a:latin typeface="Arial Narrow" panose="020B0606020202030204" pitchFamily="34" charset="0"/>
                <a:ea typeface="Times New Roman" panose="02020603050405020304" pitchFamily="18" charset="0"/>
              </a:rPr>
              <a:t>ремонт и восстановление детских площадок. В рамках таких проектов волонтеры помогают в восстановлении игровых комплексов, что создает безопасные условия для детей; </a:t>
            </a:r>
          </a:p>
          <a:p>
            <a:pPr algn="just">
              <a:lnSpc>
                <a:spcPct val="100000"/>
              </a:lnSpc>
              <a:spcBef>
                <a:spcPts val="0"/>
              </a:spcBef>
              <a:buFont typeface="Wingdings" panose="05000000000000000000" pitchFamily="2" charset="2"/>
              <a:buChar char="Ø"/>
            </a:pPr>
            <a:r>
              <a:rPr lang="ru-RU" sz="1800" dirty="0">
                <a:solidFill>
                  <a:schemeClr val="tx1"/>
                </a:solidFill>
                <a:effectLst/>
                <a:latin typeface="Arial Narrow" panose="020B0606020202030204" pitchFamily="34" charset="0"/>
                <a:ea typeface="Times New Roman" panose="02020603050405020304" pitchFamily="18" charset="0"/>
              </a:rPr>
              <a:t>регулярные акции по уборке мусора на улицах и в парках, где волонтеры объединяются с местными жителями для создания чистоты и порядка;</a:t>
            </a:r>
          </a:p>
          <a:p>
            <a:pPr algn="just">
              <a:lnSpc>
                <a:spcPct val="100000"/>
              </a:lnSpc>
              <a:spcBef>
                <a:spcPts val="0"/>
              </a:spcBef>
              <a:buFont typeface="Wingdings" panose="05000000000000000000" pitchFamily="2" charset="2"/>
              <a:buChar char="Ø"/>
            </a:pPr>
            <a:r>
              <a:rPr lang="ru-RU" sz="1800" dirty="0">
                <a:solidFill>
                  <a:schemeClr val="tx1"/>
                </a:solidFill>
                <a:effectLst/>
                <a:latin typeface="Arial Narrow" panose="020B0606020202030204" pitchFamily="34" charset="0"/>
                <a:ea typeface="Times New Roman" panose="02020603050405020304" pitchFamily="18" charset="0"/>
              </a:rPr>
              <a:t>проекты по озеленению и высадке деревьев, </a:t>
            </a:r>
          </a:p>
          <a:p>
            <a:pPr algn="just">
              <a:lnSpc>
                <a:spcPct val="100000"/>
              </a:lnSpc>
              <a:spcBef>
                <a:spcPts val="0"/>
              </a:spcBef>
              <a:buFont typeface="Wingdings" panose="05000000000000000000" pitchFamily="2" charset="2"/>
              <a:buChar char="Ø"/>
            </a:pPr>
            <a:r>
              <a:rPr lang="ru-RU" sz="1800" dirty="0">
                <a:solidFill>
                  <a:schemeClr val="tx1"/>
                </a:solidFill>
                <a:effectLst/>
                <a:latin typeface="Arial Narrow" panose="020B0606020202030204" pitchFamily="34" charset="0"/>
                <a:ea typeface="Times New Roman" panose="02020603050405020304" pitchFamily="18" charset="0"/>
              </a:rPr>
              <a:t>образовательные мероприятия, посвященные вопросам экологии. </a:t>
            </a:r>
          </a:p>
        </p:txBody>
      </p:sp>
      <p:pic>
        <p:nvPicPr>
          <p:cNvPr id="4" name="Рисунок 3">
            <a:extLst>
              <a:ext uri="{FF2B5EF4-FFF2-40B4-BE49-F238E27FC236}">
                <a16:creationId xmlns:a16="http://schemas.microsoft.com/office/drawing/2014/main" id="{B1D74145-F6B1-4B2A-A72E-0E3C310BDA86}"/>
              </a:ext>
            </a:extLst>
          </p:cNvPr>
          <p:cNvPicPr>
            <a:picLocks noChangeAspect="1"/>
          </p:cNvPicPr>
          <p:nvPr/>
        </p:nvPicPr>
        <p:blipFill>
          <a:blip r:embed="rId2"/>
          <a:stretch>
            <a:fillRect/>
          </a:stretch>
        </p:blipFill>
        <p:spPr>
          <a:xfrm>
            <a:off x="100606" y="3344151"/>
            <a:ext cx="3176590" cy="1907357"/>
          </a:xfrm>
          <a:prstGeom prst="rect">
            <a:avLst/>
          </a:prstGeom>
        </p:spPr>
      </p:pic>
      <p:sp>
        <p:nvSpPr>
          <p:cNvPr id="7" name="Прямоугольник 6">
            <a:extLst>
              <a:ext uri="{FF2B5EF4-FFF2-40B4-BE49-F238E27FC236}">
                <a16:creationId xmlns:a16="http://schemas.microsoft.com/office/drawing/2014/main" id="{0EE3B073-A17B-44F1-8A0E-1C3AD93EB592}"/>
              </a:ext>
            </a:extLst>
          </p:cNvPr>
          <p:cNvSpPr/>
          <p:nvPr/>
        </p:nvSpPr>
        <p:spPr>
          <a:xfrm>
            <a:off x="3959153" y="212128"/>
            <a:ext cx="7513375" cy="6636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a:t>Республиканский волонтерский центр</a:t>
            </a:r>
          </a:p>
        </p:txBody>
      </p:sp>
    </p:spTree>
    <p:extLst>
      <p:ext uri="{BB962C8B-B14F-4D97-AF65-F5344CB8AC3E}">
        <p14:creationId xmlns:p14="http://schemas.microsoft.com/office/powerpoint/2010/main" val="1352916785"/>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theme/theme1.xml><?xml version="1.0" encoding="utf-8"?>
<a:theme xmlns:a="http://schemas.openxmlformats.org/drawingml/2006/main" name="akfu">
  <a:themeElements>
    <a:clrScheme name="Зеленый">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Рамка">
      <a:maj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Рамка">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akfu" id="{AC9B3306-E3FD-489D-99A3-3DC746DB0688}" vid="{6C7F603D-B9CE-4BB0-AE2A-BDF45BCDBA2A}"/>
    </a:ext>
  </a:extLst>
</a:theme>
</file>

<file path=docProps/app.xml><?xml version="1.0" encoding="utf-8"?>
<Properties xmlns="http://schemas.openxmlformats.org/officeDocument/2006/extended-properties" xmlns:vt="http://schemas.openxmlformats.org/officeDocument/2006/docPropsVTypes">
  <Template/>
  <TotalTime>1241</TotalTime>
  <Words>3324</Words>
  <Application>Microsoft Office PowerPoint</Application>
  <PresentationFormat>Широкоэкранный</PresentationFormat>
  <Paragraphs>215</Paragraphs>
  <Slides>29</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29</vt:i4>
      </vt:variant>
    </vt:vector>
  </HeadingPairs>
  <TitlesOfParts>
    <vt:vector size="35" baseType="lpstr">
      <vt:lpstr>Arial Narrow</vt:lpstr>
      <vt:lpstr>Corbel</vt:lpstr>
      <vt:lpstr>Times New Roman</vt:lpstr>
      <vt:lpstr>Wingdings</vt:lpstr>
      <vt:lpstr>Wingdings 2</vt:lpstr>
      <vt:lpstr>akfu</vt:lpstr>
      <vt:lpstr>Презентация PowerPoint</vt:lpstr>
      <vt:lpstr>Презентация PowerPoint</vt:lpstr>
      <vt:lpstr>Эстафета поколений:  сохраняя прошлое, создаём будущее</vt:lpstr>
      <vt:lpstr>Презентация PowerPoint</vt:lpstr>
      <vt:lpstr>Письмо от комсомольцев  ХХ века</vt:lpstr>
      <vt:lpstr>Достижения современной Беларуси </vt:lpstr>
      <vt:lpstr>Достижения современной Беларуси </vt:lpstr>
      <vt:lpstr>Достижения современной Беларуси </vt:lpstr>
      <vt:lpstr>Достижения современной Беларуси </vt:lpstr>
      <vt:lpstr>Презентация PowerPoint</vt:lpstr>
      <vt:lpstr>Достижения современной Беларуси </vt:lpstr>
      <vt:lpstr>Достижения современной Беларуси </vt:lpstr>
      <vt:lpstr>Достижения современной Беларуси </vt:lpstr>
      <vt:lpstr>Достижения современной Беларуси </vt:lpstr>
      <vt:lpstr>Достижения современной Беларуси </vt:lpstr>
      <vt:lpstr>Достижения современной Беларуси </vt:lpstr>
      <vt:lpstr>Достижения современной Беларуси    </vt:lpstr>
      <vt:lpstr>Достижения современной Беларуси </vt:lpstr>
      <vt:lpstr>Достижения современной Беларуси </vt:lpstr>
      <vt:lpstr>Достижения современной Беларуси </vt:lpstr>
      <vt:lpstr>Достижения современной Беларуси </vt:lpstr>
      <vt:lpstr>Достижения современной Беларуси </vt:lpstr>
      <vt:lpstr>Достижения современной Беларуси </vt:lpstr>
      <vt:lpstr>Достижения современной Беларуси </vt:lpstr>
      <vt:lpstr>Достижения современной Беларуси </vt:lpstr>
      <vt:lpstr>Достижения современной Беларуси </vt:lpstr>
      <vt:lpstr>Достижения современной Беларуси </vt:lpstr>
      <vt:lpstr>Достижения современной Беларуси </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Пилипенко М.Н.</dc:creator>
  <cp:lastModifiedBy>Светлана Бутрим</cp:lastModifiedBy>
  <cp:revision>138</cp:revision>
  <dcterms:created xsi:type="dcterms:W3CDTF">2025-08-13T13:23:27Z</dcterms:created>
  <dcterms:modified xsi:type="dcterms:W3CDTF">2025-08-25T07:33:33Z</dcterms:modified>
</cp:coreProperties>
</file>